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1" r:id="rId1"/>
  </p:sldMasterIdLst>
  <p:notesMasterIdLst>
    <p:notesMasterId r:id="rId57"/>
  </p:notesMasterIdLst>
  <p:handoutMasterIdLst>
    <p:handoutMasterId r:id="rId58"/>
  </p:handoutMasterIdLst>
  <p:sldIdLst>
    <p:sldId id="256" r:id="rId2"/>
    <p:sldId id="314" r:id="rId3"/>
    <p:sldId id="257" r:id="rId4"/>
    <p:sldId id="324" r:id="rId5"/>
    <p:sldId id="350" r:id="rId6"/>
    <p:sldId id="385" r:id="rId7"/>
    <p:sldId id="347" r:id="rId8"/>
    <p:sldId id="351" r:id="rId9"/>
    <p:sldId id="352" r:id="rId10"/>
    <p:sldId id="353" r:id="rId11"/>
    <p:sldId id="305" r:id="rId12"/>
    <p:sldId id="348" r:id="rId13"/>
    <p:sldId id="386" r:id="rId14"/>
    <p:sldId id="358" r:id="rId15"/>
    <p:sldId id="384" r:id="rId16"/>
    <p:sldId id="349" r:id="rId17"/>
    <p:sldId id="354" r:id="rId18"/>
    <p:sldId id="355" r:id="rId19"/>
    <p:sldId id="346" r:id="rId20"/>
    <p:sldId id="356" r:id="rId21"/>
    <p:sldId id="357" r:id="rId22"/>
    <p:sldId id="388" r:id="rId23"/>
    <p:sldId id="282" r:id="rId24"/>
    <p:sldId id="273" r:id="rId25"/>
    <p:sldId id="389" r:id="rId26"/>
    <p:sldId id="264" r:id="rId27"/>
    <p:sldId id="360" r:id="rId28"/>
    <p:sldId id="362" r:id="rId29"/>
    <p:sldId id="359" r:id="rId30"/>
    <p:sldId id="372" r:id="rId31"/>
    <p:sldId id="375" r:id="rId32"/>
    <p:sldId id="361" r:id="rId33"/>
    <p:sldId id="281" r:id="rId34"/>
    <p:sldId id="364" r:id="rId35"/>
    <p:sldId id="365" r:id="rId36"/>
    <p:sldId id="366" r:id="rId37"/>
    <p:sldId id="367" r:id="rId38"/>
    <p:sldId id="368" r:id="rId39"/>
    <p:sldId id="369" r:id="rId40"/>
    <p:sldId id="297" r:id="rId41"/>
    <p:sldId id="290" r:id="rId42"/>
    <p:sldId id="370" r:id="rId43"/>
    <p:sldId id="293" r:id="rId44"/>
    <p:sldId id="371" r:id="rId45"/>
    <p:sldId id="342" r:id="rId46"/>
    <p:sldId id="343" r:id="rId47"/>
    <p:sldId id="344" r:id="rId48"/>
    <p:sldId id="373" r:id="rId49"/>
    <p:sldId id="377" r:id="rId50"/>
    <p:sldId id="378" r:id="rId51"/>
    <p:sldId id="379" r:id="rId52"/>
    <p:sldId id="380" r:id="rId53"/>
    <p:sldId id="309" r:id="rId54"/>
    <p:sldId id="307" r:id="rId55"/>
    <p:sldId id="376" r:id="rId56"/>
  </p:sldIdLst>
  <p:sldSz cx="12192000" cy="6858000"/>
  <p:notesSz cx="9236075" cy="69500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4FB09"/>
    <a:srgbClr val="63710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9" autoAdjust="0"/>
    <p:restoredTop sz="94660"/>
  </p:normalViewPr>
  <p:slideViewPr>
    <p:cSldViewPr snapToGrid="0">
      <p:cViewPr varScale="1">
        <p:scale>
          <a:sx n="71" d="100"/>
          <a:sy n="71" d="100"/>
        </p:scale>
        <p:origin x="-55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4002088" cy="349250"/>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5232400" y="0"/>
            <a:ext cx="4002088" cy="349250"/>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861AD71A-0445-49DC-8237-8AD1DFD894B0}" type="datetimeFigureOut">
              <a:rPr lang="en-US"/>
              <a:pPr>
                <a:defRPr/>
              </a:pPr>
              <a:t>3/7/2020</a:t>
            </a:fld>
            <a:endParaRPr lang="en-US"/>
          </a:p>
        </p:txBody>
      </p:sp>
      <p:sp>
        <p:nvSpPr>
          <p:cNvPr id="4" name="Footer Placeholder 3">
            <a:extLst>
              <a:ext uri="{FF2B5EF4-FFF2-40B4-BE49-F238E27FC236}"/>
            </a:extLst>
          </p:cNvPr>
          <p:cNvSpPr>
            <a:spLocks noGrp="1"/>
          </p:cNvSpPr>
          <p:nvPr>
            <p:ph type="ftr" sz="quarter" idx="2"/>
          </p:nvPr>
        </p:nvSpPr>
        <p:spPr>
          <a:xfrm>
            <a:off x="0" y="6600825"/>
            <a:ext cx="4002088" cy="349250"/>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5232400" y="6600825"/>
            <a:ext cx="4002088" cy="349250"/>
          </a:xfrm>
          <a:prstGeom prst="rect">
            <a:avLst/>
          </a:prstGeom>
        </p:spPr>
        <p:txBody>
          <a:bodyPr vert="horz" lIns="92492" tIns="46246" rIns="92492" bIns="46246" rtlCol="0" anchor="b"/>
          <a:lstStyle>
            <a:lvl1pPr algn="r" fontAlgn="auto">
              <a:spcBef>
                <a:spcPts val="0"/>
              </a:spcBef>
              <a:spcAft>
                <a:spcPts val="0"/>
              </a:spcAft>
              <a:defRPr sz="1200" smtClean="0">
                <a:latin typeface="+mn-lt"/>
                <a:cs typeface="+mn-cs"/>
              </a:defRPr>
            </a:lvl1pPr>
          </a:lstStyle>
          <a:p>
            <a:pPr>
              <a:defRPr/>
            </a:pPr>
            <a:fld id="{4C48EA56-6953-452D-9660-CB591E82AC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76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32400" y="0"/>
            <a:ext cx="4002088" cy="34766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A1A17B9-3C2F-499B-BFF8-AA0A545DF682}" type="datetimeFigureOut">
              <a:rPr lang="en-US"/>
              <a:pPr>
                <a:defRPr/>
              </a:pPr>
              <a:t>3/7/2020</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23925" y="3344863"/>
            <a:ext cx="7388225" cy="27368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02413"/>
            <a:ext cx="4002088" cy="34766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32400" y="6602413"/>
            <a:ext cx="4002088" cy="34766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C2251CB-7586-4522-BF17-BA3E422415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D5090C-FC83-412A-AE5D-E419F1C4AAC1}"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57731-E697-40CC-B197-4985736B817B}"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86CA0-433B-4423-96F2-CFCCE11E9EE2}"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883BCD-1D05-4E41-81E6-0FCC7AEFB686}"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8AB15F-D705-4381-B276-BAAB3995D71D}"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CA4384-C4CB-4E7F-9403-B6445B4DF74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C45DCB-42C5-461A-923E-09F7A1C1B33B}"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E9A966-47D4-4AD7-9AF7-D951FFF9349F}"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7F5877-677F-4DF4-8A49-F3FDE64A6C92}"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B80EE2-F8D5-4D84-9BE6-0A1CB3FC7CD4}"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E1BE1-2879-4BA5-90D6-FA670C872E15}"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4FD803-F4B8-41B9-8339-1F65AC9B88C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duty not defined, arguably includes those on paid time off.</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8CB943-A3F1-450C-A510-1DC281BAFD02}"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B07D916-4171-488F-8070-BB1C1635BBE4}" type="datetimeFigureOut">
              <a:rPr lang="en-US"/>
              <a:pPr>
                <a:defRPr/>
              </a:pPr>
              <a:t>3/7/2020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418541-12F3-43DE-897D-D4C9402E565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A59118-B2A8-4DF3-BA27-9AA4986EA6A2}" type="datetimeFigureOut">
              <a:rPr lang="en-US"/>
              <a:pPr>
                <a:defRPr/>
              </a:pPr>
              <a:t>3/7/2020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3BBA2-6628-42D2-A49B-CFC6B67CA1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92AFBEC-FA49-44CD-A13E-10CD6D6E3EA8}" type="datetimeFigureOut">
              <a:rPr lang="en-US"/>
              <a:pPr>
                <a:defRPr/>
              </a:pPr>
              <a:t>3/7/2020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FA33396-B6B3-4E91-90FF-4A9109D426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77DD25-3882-401F-B580-0EA14B14E93D}" type="datetimeFigureOut">
              <a:rPr lang="en-US"/>
              <a:pPr>
                <a:defRPr/>
              </a:pPr>
              <a:t>3/7/2020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21F23-B063-45F1-8DB4-79A788800A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530FC71F-7DF7-495C-B2B3-FAA785493B8E}" type="datetimeFigureOut">
              <a:rPr lang="en-US"/>
              <a:pPr>
                <a:defRPr/>
              </a:pPr>
              <a:t>3/7/2020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A62639-78EA-4BF0-9173-4C3139B604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2371D92-89CB-4B93-8436-0BC07AF5BBE1}" type="datetimeFigureOut">
              <a:rPr lang="en-US"/>
              <a:pPr>
                <a:defRPr/>
              </a:pPr>
              <a:t>3/7/2020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56DC81-36DF-4EA7-A6F5-CD7B04EC9D4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9257971-878A-46BC-9708-91EA692709A3}" type="datetimeFigureOut">
              <a:rPr lang="en-US"/>
              <a:pPr>
                <a:defRPr/>
              </a:pPr>
              <a:t>3/7/2020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A6D5C5-DCB6-48D2-9720-85F370943F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B4E51D8-6528-4029-963E-8C161181AEA2}" type="datetimeFigureOut">
              <a:rPr lang="en-US"/>
              <a:pPr>
                <a:defRPr/>
              </a:pPr>
              <a:t>3/7/2020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3DBED0-91F5-4147-9DA3-3C34757E2B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1C67D83-35BF-4E2E-BC06-4AF13046BAAC}" type="datetimeFigureOut">
              <a:rPr lang="en-US"/>
              <a:pPr>
                <a:defRPr/>
              </a:pPr>
              <a:t>3/7/2020</a:t>
            </a:fld>
            <a:endParaRPr lang="en-US" dirty="0"/>
          </a:p>
        </p:txBody>
      </p:sp>
      <p:sp>
        <p:nvSpPr>
          <p:cNvPr id="5" name="Footer Placeholder 7"/>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6FBB1BD-29DF-48EA-9EE5-E46BA6475C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smtClean="0"/>
            </a:lvl1pPr>
          </a:lstStyle>
          <a:p>
            <a:pPr>
              <a:defRPr/>
            </a:pPr>
            <a:fld id="{483EFCAB-F1A8-45A5-BCAD-3F2F3933824C}" type="datetimeFigureOut">
              <a:rPr lang="en-US"/>
              <a:pPr>
                <a:defRPr/>
              </a:pPr>
              <a:t>3/7/2020</a:t>
            </a:fld>
            <a:endParaRPr lang="en-US" dirty="0"/>
          </a:p>
        </p:txBody>
      </p:sp>
      <p:sp>
        <p:nvSpPr>
          <p:cNvPr id="8" name="Footer Placeholder 5"/>
          <p:cNvSpPr>
            <a:spLocks noGrp="1"/>
          </p:cNvSpPr>
          <p:nvPr>
            <p:ph type="ftr" sz="quarter" idx="11"/>
          </p:nvPr>
        </p:nvSpPr>
        <p:spPr>
          <a:xfrm>
            <a:off x="4800600" y="6459538"/>
            <a:ext cx="4648200" cy="365125"/>
          </a:xfrm>
        </p:spPr>
        <p:txBody>
          <a:bodyPr/>
          <a:lstStyle>
            <a:lvl1pPr algn="l">
              <a:defRPr dirty="0">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63FD2B60-AD3F-494C-B88E-707775B213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D62DD2B0-593D-4F94-BE9A-E623D4775EF0}" type="datetimeFigureOut">
              <a:rPr lang="en-US"/>
              <a:pPr>
                <a:defRPr/>
              </a:pPr>
              <a:t>3/7/2020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1BC195A-DFD1-42CE-A3EE-30F440F4A1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smtClean="0">
                <a:solidFill>
                  <a:srgbClr val="FFFFFF"/>
                </a:solidFill>
                <a:latin typeface="+mn-lt"/>
                <a:cs typeface="+mn-cs"/>
              </a:defRPr>
            </a:lvl1pPr>
          </a:lstStyle>
          <a:p>
            <a:pPr>
              <a:defRPr/>
            </a:pPr>
            <a:fld id="{BF7C35C7-EBDF-4C80-BE98-A99A60566694}" type="datetimeFigureOut">
              <a:rPr lang="en-US"/>
              <a:pPr>
                <a:defRPr/>
              </a:pPr>
              <a:t>3/7/2020</a:t>
            </a:fld>
            <a:endParaRPr lang="en-US" dirty="0"/>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dirty="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smtClean="0">
                <a:solidFill>
                  <a:srgbClr val="FFFFFF"/>
                </a:solidFill>
                <a:latin typeface="+mn-lt"/>
                <a:cs typeface="+mn-cs"/>
              </a:defRPr>
            </a:lvl1pPr>
          </a:lstStyle>
          <a:p>
            <a:pPr>
              <a:defRPr/>
            </a:pPr>
            <a:fld id="{CE7B2DAE-524F-4ACF-A216-9EDF3D3B3246}" type="slidenum">
              <a:rPr lang="en-US"/>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23" r:id="rId1"/>
    <p:sldLayoutId id="2147484422" r:id="rId2"/>
    <p:sldLayoutId id="2147484424" r:id="rId3"/>
    <p:sldLayoutId id="2147484421" r:id="rId4"/>
    <p:sldLayoutId id="2147484420" r:id="rId5"/>
    <p:sldLayoutId id="2147484419" r:id="rId6"/>
    <p:sldLayoutId id="2147484425" r:id="rId7"/>
    <p:sldLayoutId id="2147484426" r:id="rId8"/>
    <p:sldLayoutId id="2147484427" r:id="rId9"/>
    <p:sldLayoutId id="2147484418" r:id="rId10"/>
    <p:sldLayoutId id="2147484428"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itchFamily="34" charset="0"/>
        </a:defRPr>
      </a:lvl2pPr>
      <a:lvl3pPr algn="l" rtl="0" fontAlgn="base">
        <a:lnSpc>
          <a:spcPct val="85000"/>
        </a:lnSpc>
        <a:spcBef>
          <a:spcPct val="0"/>
        </a:spcBef>
        <a:spcAft>
          <a:spcPct val="0"/>
        </a:spcAft>
        <a:defRPr sz="4800">
          <a:solidFill>
            <a:srgbClr val="404040"/>
          </a:solidFill>
          <a:latin typeface="Calibri Light" pitchFamily="34" charset="0"/>
        </a:defRPr>
      </a:lvl3pPr>
      <a:lvl4pPr algn="l" rtl="0" fontAlgn="base">
        <a:lnSpc>
          <a:spcPct val="85000"/>
        </a:lnSpc>
        <a:spcBef>
          <a:spcPct val="0"/>
        </a:spcBef>
        <a:spcAft>
          <a:spcPct val="0"/>
        </a:spcAft>
        <a:defRPr sz="4800">
          <a:solidFill>
            <a:srgbClr val="404040"/>
          </a:solidFill>
          <a:latin typeface="Calibri Light" pitchFamily="34" charset="0"/>
        </a:defRPr>
      </a:lvl4pPr>
      <a:lvl5pPr algn="l" rtl="0" fontAlgn="base">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176"/>
          </a:schemeClr>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096963" y="758825"/>
            <a:ext cx="10058400" cy="3565525"/>
          </a:xfrm>
        </p:spPr>
        <p:txBody>
          <a:bodyPr>
            <a:noAutofit/>
          </a:bodyPr>
          <a:lstStyle/>
          <a:p>
            <a:pPr algn="ctr" fontAlgn="auto">
              <a:spcAft>
                <a:spcPts val="0"/>
              </a:spcAft>
              <a:defRPr/>
            </a:pPr>
            <a:r>
              <a:rPr lang="en-US" sz="4000" b="1" i="1" dirty="0">
                <a:solidFill>
                  <a:schemeClr val="tx1"/>
                </a:solidFill>
                <a:cs typeface="Arial" panose="020B0604020202020204" pitchFamily="34" charset="0"/>
              </a:rPr>
              <a:t>Metropolitan Fire Chiefs Association Symposium</a:t>
            </a:r>
            <a:br>
              <a:rPr lang="en-US" sz="4000" b="1" i="1" dirty="0">
                <a:solidFill>
                  <a:schemeClr val="tx1"/>
                </a:solidFill>
                <a:cs typeface="Arial" panose="020B0604020202020204" pitchFamily="34" charset="0"/>
              </a:rPr>
            </a:br>
            <a:r>
              <a:rPr lang="en-US" sz="2800" b="1" i="1" dirty="0">
                <a:solidFill>
                  <a:schemeClr val="tx1"/>
                </a:solidFill>
                <a:cs typeface="Arial" panose="020B0604020202020204" pitchFamily="34" charset="0"/>
              </a:rPr>
              <a:t/>
            </a:r>
            <a:br>
              <a:rPr lang="en-US" sz="2800" b="1" i="1" dirty="0">
                <a:solidFill>
                  <a:schemeClr val="tx1"/>
                </a:solidFill>
                <a:cs typeface="Arial" panose="020B0604020202020204" pitchFamily="34" charset="0"/>
              </a:rPr>
            </a:br>
            <a:r>
              <a:rPr lang="en-US" sz="2800" b="1" i="1" dirty="0">
                <a:solidFill>
                  <a:schemeClr val="tx1"/>
                </a:solidFill>
                <a:cs typeface="Arial" panose="020B0604020202020204" pitchFamily="34" charset="0"/>
              </a:rPr>
              <a:t/>
            </a:r>
            <a:br>
              <a:rPr lang="en-US" sz="2800" b="1" i="1" dirty="0">
                <a:solidFill>
                  <a:schemeClr val="tx1"/>
                </a:solidFill>
                <a:cs typeface="Arial" panose="020B0604020202020204" pitchFamily="34" charset="0"/>
              </a:rPr>
            </a:br>
            <a:r>
              <a:rPr lang="en-US" sz="4000" dirty="0">
                <a:solidFill>
                  <a:schemeClr val="tx1"/>
                </a:solidFill>
                <a:cs typeface="Arial" panose="020B0604020202020204" pitchFamily="34" charset="0"/>
              </a:rPr>
              <a:t>The High Art of </a:t>
            </a:r>
            <a:br>
              <a:rPr lang="en-US" sz="4000" dirty="0">
                <a:solidFill>
                  <a:schemeClr val="tx1"/>
                </a:solidFill>
                <a:cs typeface="Arial" panose="020B0604020202020204" pitchFamily="34" charset="0"/>
              </a:rPr>
            </a:br>
            <a:r>
              <a:rPr lang="en-US" sz="4000" dirty="0">
                <a:solidFill>
                  <a:schemeClr val="tx1"/>
                </a:solidFill>
                <a:cs typeface="Arial" panose="020B0604020202020204" pitchFamily="34" charset="0"/>
              </a:rPr>
              <a:t>Refining Post-Cannabis Legalization</a:t>
            </a:r>
            <a:br>
              <a:rPr lang="en-US" sz="4000" dirty="0">
                <a:solidFill>
                  <a:schemeClr val="tx1"/>
                </a:solidFill>
                <a:cs typeface="Arial" panose="020B0604020202020204" pitchFamily="34" charset="0"/>
              </a:rPr>
            </a:br>
            <a:r>
              <a:rPr lang="en-US" sz="4000" dirty="0">
                <a:solidFill>
                  <a:schemeClr val="tx1"/>
                </a:solidFill>
                <a:cs typeface="Arial" panose="020B0604020202020204" pitchFamily="34" charset="0"/>
              </a:rPr>
              <a:t>Drug &amp; Alcohol Policies</a:t>
            </a:r>
            <a:br>
              <a:rPr lang="en-US" sz="4000" dirty="0">
                <a:solidFill>
                  <a:schemeClr val="tx1"/>
                </a:solidFill>
                <a:cs typeface="Arial" panose="020B0604020202020204" pitchFamily="34" charset="0"/>
              </a:rPr>
            </a:br>
            <a:endParaRPr lang="en-US" sz="4000" dirty="0"/>
          </a:p>
        </p:txBody>
      </p:sp>
      <p:sp>
        <p:nvSpPr>
          <p:cNvPr id="3" name="Subtitle 2">
            <a:extLst>
              <a:ext uri="{FF2B5EF4-FFF2-40B4-BE49-F238E27FC236}"/>
            </a:extLst>
          </p:cNvPr>
          <p:cNvSpPr>
            <a:spLocks noGrp="1"/>
          </p:cNvSpPr>
          <p:nvPr>
            <p:ph type="subTitle" idx="1"/>
          </p:nvPr>
        </p:nvSpPr>
        <p:spPr>
          <a:xfrm>
            <a:off x="1100138" y="4456113"/>
            <a:ext cx="10058400" cy="1143000"/>
          </a:xfrm>
        </p:spPr>
        <p:txBody>
          <a:bodyPr rtlCol="0">
            <a:normAutofit fontScale="62500" lnSpcReduction="20000"/>
          </a:bodyPr>
          <a:lstStyle/>
          <a:p>
            <a:pPr algn="ctr" fontAlgn="auto">
              <a:defRPr/>
            </a:pPr>
            <a:r>
              <a:rPr lang="en-US" sz="4000" i="1" dirty="0">
                <a:latin typeface="Arial" panose="020B0604020202020204" pitchFamily="34" charset="0"/>
                <a:cs typeface="Arial" panose="020B0604020202020204" pitchFamily="34" charset="0"/>
              </a:rPr>
              <a:t>John E. Motylinski</a:t>
            </a:r>
          </a:p>
          <a:p>
            <a:pPr algn="ctr" fontAlgn="auto">
              <a:defRPr/>
            </a:pPr>
            <a:r>
              <a:rPr lang="en-US" sz="4000" i="1" dirty="0">
                <a:latin typeface="Arial" panose="020B0604020202020204" pitchFamily="34" charset="0"/>
                <a:cs typeface="Arial" panose="020B0604020202020204" pitchFamily="34" charset="0"/>
              </a:rPr>
              <a:t>Ottosen </a:t>
            </a:r>
            <a:r>
              <a:rPr lang="en-US" sz="4000" i="1" dirty="0" err="1">
                <a:latin typeface="Arial" panose="020B0604020202020204" pitchFamily="34" charset="0"/>
                <a:cs typeface="Arial" panose="020B0604020202020204" pitchFamily="34" charset="0"/>
              </a:rPr>
              <a:t>DiNolfo</a:t>
            </a:r>
            <a:r>
              <a:rPr lang="en-US" sz="4000" i="1" dirty="0">
                <a:latin typeface="Arial" panose="020B0604020202020204" pitchFamily="34" charset="0"/>
                <a:cs typeface="Arial" panose="020B0604020202020204" pitchFamily="34" charset="0"/>
              </a:rPr>
              <a:t> Hasenbalg &amp; Castaldo, Ltd.</a:t>
            </a:r>
            <a:endParaRPr lang="en-US" sz="4000" dirty="0"/>
          </a:p>
          <a:p>
            <a:pPr fontAlgn="auto">
              <a:defRPr/>
            </a:pPr>
            <a:endParaRPr lang="en-US" sz="4000" dirty="0">
              <a:solidFill>
                <a:schemeClr val="tx1"/>
              </a:solidFill>
              <a:cs typeface="Arial" panose="020B0604020202020204" pitchFamily="34" charset="0"/>
            </a:endParaRPr>
          </a:p>
        </p:txBody>
      </p:sp>
      <p:pic>
        <p:nvPicPr>
          <p:cNvPr id="15364" name="Picture 10" descr="Image result for pot leaf border"/>
          <p:cNvPicPr>
            <a:picLocks noChangeAspect="1" noChangeArrowheads="1"/>
          </p:cNvPicPr>
          <p:nvPr/>
        </p:nvPicPr>
        <p:blipFill>
          <a:blip r:embed="rId2"/>
          <a:srcRect/>
          <a:stretch>
            <a:fillRect/>
          </a:stretch>
        </p:blipFill>
        <p:spPr bwMode="auto">
          <a:xfrm>
            <a:off x="-80963" y="5129213"/>
            <a:ext cx="12192001" cy="12430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Secondhand Effects</a:t>
            </a:r>
            <a:endParaRPr lang="en-US" dirty="0">
              <a:solidFill>
                <a:schemeClr val="tx1">
                  <a:lumMod val="75000"/>
                  <a:lumOff val="25000"/>
                </a:schemeClr>
              </a:solidFill>
            </a:endParaRPr>
          </a:p>
        </p:txBody>
      </p:sp>
      <p:sp>
        <p:nvSpPr>
          <p:cNvPr id="28674" name="Content Placeholder 2"/>
          <p:cNvSpPr>
            <a:spLocks noGrp="1"/>
          </p:cNvSpPr>
          <p:nvPr>
            <p:ph idx="1"/>
          </p:nvPr>
        </p:nvSpPr>
        <p:spPr/>
        <p:txBody>
          <a:bodyPr/>
          <a:lstStyle/>
          <a:p>
            <a:r>
              <a:rPr lang="en-US" sz="2800" smtClean="0"/>
              <a:t>Depends on how much secondhand smoke is inhaled.</a:t>
            </a:r>
          </a:p>
          <a:p>
            <a:pPr lvl="1"/>
            <a:r>
              <a:rPr lang="en-US" sz="2600" smtClean="0"/>
              <a:t>If you inhale secondhand marijuana smoke, it's unlikely you would fail a drug test (but it is possible).</a:t>
            </a:r>
          </a:p>
          <a:p>
            <a:pPr lvl="1"/>
            <a:r>
              <a:rPr lang="en-US" sz="2600" smtClean="0"/>
              <a:t>But, increased chance of getting high if you are in an enclosed space with others smoking marijuana with high THC levels.</a:t>
            </a:r>
          </a:p>
          <a:p>
            <a:r>
              <a:rPr lang="en-US" sz="2800" smtClean="0"/>
              <a:t>Secondhand marijuana smoke can affect heart and blood vessels as much as secondhand tobacco smoke.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Drug Testing</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800" dirty="0">
                <a:solidFill>
                  <a:schemeClr val="tx1">
                    <a:lumMod val="75000"/>
                    <a:lumOff val="25000"/>
                  </a:schemeClr>
                </a:solidFill>
                <a:latin typeface="+mj-lt"/>
                <a:cs typeface="Arial" panose="020B0604020202020204" pitchFamily="34" charset="0"/>
              </a:rPr>
              <a:t>No substance test measures impairment (</a:t>
            </a:r>
            <a:r>
              <a:rPr lang="en-US" sz="2800" i="1" dirty="0">
                <a:solidFill>
                  <a:schemeClr val="tx1">
                    <a:lumMod val="75000"/>
                    <a:lumOff val="25000"/>
                  </a:schemeClr>
                </a:solidFill>
                <a:latin typeface="+mj-lt"/>
                <a:cs typeface="Arial" panose="020B0604020202020204" pitchFamily="34" charset="0"/>
              </a:rPr>
              <a:t>i.e</a:t>
            </a:r>
            <a:r>
              <a:rPr lang="en-US" sz="2800" dirty="0">
                <a:solidFill>
                  <a:schemeClr val="tx1">
                    <a:lumMod val="75000"/>
                    <a:lumOff val="25000"/>
                  </a:schemeClr>
                </a:solidFill>
                <a:latin typeface="+mj-lt"/>
                <a:cs typeface="Arial" panose="020B0604020202020204" pitchFamily="34" charset="0"/>
              </a:rPr>
              <a:t>., no “field sobriety” tests)</a:t>
            </a:r>
          </a:p>
          <a:p>
            <a:pPr marL="91440" indent="-91440" fontAlgn="auto">
              <a:defRPr/>
            </a:pPr>
            <a:r>
              <a:rPr lang="en-US" sz="2800" dirty="0">
                <a:solidFill>
                  <a:schemeClr val="tx1">
                    <a:lumMod val="75000"/>
                    <a:lumOff val="25000"/>
                  </a:schemeClr>
                </a:solidFill>
                <a:latin typeface="+mj-lt"/>
                <a:cs typeface="Arial" panose="020B0604020202020204" pitchFamily="34" charset="0"/>
              </a:rPr>
              <a:t>Types of Tests</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Urine Tests</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Tests for non-active THC, showing </a:t>
            </a:r>
            <a:r>
              <a:rPr lang="en-US" sz="2000" u="sng" dirty="0">
                <a:solidFill>
                  <a:schemeClr val="tx1">
                    <a:lumMod val="75000"/>
                    <a:lumOff val="25000"/>
                  </a:schemeClr>
                </a:solidFill>
                <a:latin typeface="+mj-lt"/>
                <a:cs typeface="Arial" panose="020B0604020202020204" pitchFamily="34" charset="0"/>
              </a:rPr>
              <a:t>whether</a:t>
            </a:r>
            <a:r>
              <a:rPr lang="en-US" sz="2000" dirty="0">
                <a:solidFill>
                  <a:schemeClr val="tx1">
                    <a:lumMod val="75000"/>
                    <a:lumOff val="25000"/>
                  </a:schemeClr>
                </a:solidFill>
                <a:latin typeface="+mj-lt"/>
                <a:cs typeface="Arial" panose="020B0604020202020204" pitchFamily="34" charset="0"/>
              </a:rPr>
              <a:t> marijuana has been used</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Blood tests</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Tests for active THC, showing </a:t>
            </a:r>
            <a:r>
              <a:rPr lang="en-US" sz="2000" u="sng" dirty="0">
                <a:solidFill>
                  <a:schemeClr val="tx1">
                    <a:lumMod val="75000"/>
                    <a:lumOff val="25000"/>
                  </a:schemeClr>
                </a:solidFill>
                <a:latin typeface="+mj-lt"/>
                <a:cs typeface="Arial" panose="020B0604020202020204" pitchFamily="34" charset="0"/>
              </a:rPr>
              <a:t>levels</a:t>
            </a:r>
            <a:r>
              <a:rPr lang="en-US" sz="2000" dirty="0">
                <a:solidFill>
                  <a:schemeClr val="tx1">
                    <a:lumMod val="75000"/>
                    <a:lumOff val="25000"/>
                  </a:schemeClr>
                </a:solidFill>
                <a:latin typeface="+mj-lt"/>
                <a:cs typeface="Arial" panose="020B0604020202020204" pitchFamily="34" charset="0"/>
              </a:rPr>
              <a:t> of compound</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Saliva Tests</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Tests for active THC, showing </a:t>
            </a:r>
            <a:r>
              <a:rPr lang="en-US" sz="2000" u="sng" dirty="0">
                <a:solidFill>
                  <a:schemeClr val="tx1">
                    <a:lumMod val="75000"/>
                    <a:lumOff val="25000"/>
                  </a:schemeClr>
                </a:solidFill>
                <a:latin typeface="+mj-lt"/>
                <a:cs typeface="Arial" panose="020B0604020202020204" pitchFamily="34" charset="0"/>
              </a:rPr>
              <a:t>levels</a:t>
            </a:r>
            <a:r>
              <a:rPr lang="en-US" sz="2000" dirty="0">
                <a:solidFill>
                  <a:schemeClr val="tx1">
                    <a:lumMod val="75000"/>
                    <a:lumOff val="25000"/>
                  </a:schemeClr>
                </a:solidFill>
                <a:latin typeface="+mj-lt"/>
                <a:cs typeface="Arial" panose="020B0604020202020204" pitchFamily="34" charset="0"/>
              </a:rPr>
              <a:t> of compound, but only for the past 6-12 hours</a:t>
            </a: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a:p>
            <a:pPr marL="566928" lvl="2" indent="-182880" fontAlgn="auto">
              <a:defRPr/>
            </a:pPr>
            <a:endParaRPr lang="en-US"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287338"/>
            <a:ext cx="10058400" cy="1449387"/>
          </a:xfrm>
        </p:spPr>
        <p:txBody>
          <a:bodyPr/>
          <a:lstStyle/>
          <a:p>
            <a:pPr fontAlgn="auto">
              <a:spcAft>
                <a:spcPts val="0"/>
              </a:spcAft>
              <a:defRPr/>
            </a:pPr>
            <a:r>
              <a:rPr lang="en-US" sz="4400" b="1" dirty="0">
                <a:solidFill>
                  <a:schemeClr val="tx1">
                    <a:lumMod val="75000"/>
                    <a:lumOff val="25000"/>
                  </a:schemeClr>
                </a:solidFill>
              </a:rPr>
              <a:t>Edibles</a:t>
            </a:r>
            <a:endParaRPr lang="en-US" dirty="0">
              <a:solidFill>
                <a:schemeClr val="tx1">
                  <a:lumMod val="75000"/>
                  <a:lumOff val="25000"/>
                </a:schemeClr>
              </a:solidFill>
            </a:endParaRPr>
          </a:p>
        </p:txBody>
      </p:sp>
      <p:sp>
        <p:nvSpPr>
          <p:cNvPr id="4" name="Text Placeholder 3">
            <a:extLst>
              <a:ext uri="{FF2B5EF4-FFF2-40B4-BE49-F238E27FC236}"/>
            </a:extLst>
          </p:cNvPr>
          <p:cNvSpPr>
            <a:spLocks noGrp="1"/>
          </p:cNvSpPr>
          <p:nvPr>
            <p:ph type="body" idx="1"/>
          </p:nvPr>
        </p:nvSpPr>
        <p:spPr>
          <a:xfrm>
            <a:off x="1096963" y="1846263"/>
            <a:ext cx="4938712" cy="736600"/>
          </a:xfrm>
        </p:spPr>
        <p:txBody>
          <a:bodyPr rtlCol="0"/>
          <a:lstStyle/>
          <a:p>
            <a:pPr fontAlgn="auto">
              <a:defRPr/>
            </a:pPr>
            <a:r>
              <a:rPr lang="en-US" sz="2400" b="1" dirty="0"/>
              <a:t>Why have this:</a:t>
            </a:r>
          </a:p>
        </p:txBody>
      </p:sp>
      <p:sp>
        <p:nvSpPr>
          <p:cNvPr id="31747" name="Content Placeholder 2"/>
          <p:cNvSpPr>
            <a:spLocks noGrp="1"/>
          </p:cNvSpPr>
          <p:nvPr>
            <p:ph sz="half" idx="2"/>
          </p:nvPr>
        </p:nvSpPr>
        <p:spPr>
          <a:xfrm>
            <a:off x="1096963" y="2582863"/>
            <a:ext cx="4938712" cy="3378200"/>
          </a:xfrm>
          <a:blipFill dpi="0" rotWithShape="1">
            <a:blip r:embed="rId3"/>
            <a:srcRect/>
            <a:stretch>
              <a:fillRect/>
            </a:stretch>
          </a:blipFill>
        </p:spPr>
        <p:txBody>
          <a:bodyPr/>
          <a:lstStyle/>
          <a:p>
            <a:pPr lvl="1"/>
            <a:endParaRPr lang="en-US" sz="2200" smtClean="0"/>
          </a:p>
          <a:p>
            <a:pPr lvl="1"/>
            <a:endParaRPr lang="en-US" sz="2200" smtClean="0"/>
          </a:p>
        </p:txBody>
      </p:sp>
      <p:sp>
        <p:nvSpPr>
          <p:cNvPr id="5" name="Text Placeholder 4">
            <a:extLst>
              <a:ext uri="{FF2B5EF4-FFF2-40B4-BE49-F238E27FC236}"/>
            </a:extLst>
          </p:cNvPr>
          <p:cNvSpPr>
            <a:spLocks noGrp="1"/>
          </p:cNvSpPr>
          <p:nvPr>
            <p:ph type="body" sz="quarter" idx="3"/>
          </p:nvPr>
        </p:nvSpPr>
        <p:spPr>
          <a:xfrm>
            <a:off x="6218238" y="1846263"/>
            <a:ext cx="4937125" cy="736600"/>
          </a:xfrm>
        </p:spPr>
        <p:txBody>
          <a:bodyPr rtlCol="0"/>
          <a:lstStyle/>
          <a:p>
            <a:pPr fontAlgn="auto">
              <a:defRPr/>
            </a:pPr>
            <a:r>
              <a:rPr lang="en-US" sz="2400" b="1" dirty="0"/>
              <a:t>When you can have this?</a:t>
            </a:r>
          </a:p>
        </p:txBody>
      </p:sp>
      <p:sp>
        <p:nvSpPr>
          <p:cNvPr id="31749" name="Content Placeholder 5"/>
          <p:cNvSpPr>
            <a:spLocks noGrp="1"/>
          </p:cNvSpPr>
          <p:nvPr>
            <p:ph sz="quarter" idx="4"/>
          </p:nvPr>
        </p:nvSpPr>
        <p:spPr>
          <a:xfrm>
            <a:off x="6218238" y="2582863"/>
            <a:ext cx="4937125" cy="3378200"/>
          </a:xfrm>
          <a:blipFill dpi="0" rotWithShape="1">
            <a:blip r:embed="rId4"/>
            <a:srcRect/>
            <a:stretch>
              <a:fillRect/>
            </a:stretch>
          </a:blipFill>
        </p:spPr>
        <p:txBody>
          <a:bodyPr/>
          <a:lstStyle/>
          <a:p>
            <a:endParaRPr lang="en-US" smtClean="0"/>
          </a:p>
          <a:p>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Edibles</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fontScale="92500"/>
          </a:bodyPr>
          <a:lstStyle/>
          <a:p>
            <a:pPr marL="384048" lvl="1" indent="-182880" fontAlgn="auto">
              <a:defRPr/>
            </a:pPr>
            <a:r>
              <a:rPr lang="en-US" sz="2800" dirty="0">
                <a:solidFill>
                  <a:schemeClr val="tx1">
                    <a:lumMod val="75000"/>
                    <a:lumOff val="25000"/>
                  </a:schemeClr>
                </a:solidFill>
              </a:rPr>
              <a:t>Edibles desired by individuals who do not want to smoke marijuana.</a:t>
            </a:r>
          </a:p>
          <a:p>
            <a:pPr marL="384048" lvl="1" indent="-182880" fontAlgn="auto">
              <a:defRPr/>
            </a:pPr>
            <a:r>
              <a:rPr lang="en-US" sz="2800" dirty="0">
                <a:solidFill>
                  <a:schemeClr val="tx1">
                    <a:lumMod val="75000"/>
                    <a:lumOff val="25000"/>
                  </a:schemeClr>
                </a:solidFill>
              </a:rPr>
              <a:t>Edibles take longer to digest and longer to produce an effect.</a:t>
            </a:r>
          </a:p>
          <a:p>
            <a:pPr marL="384048" lvl="1" indent="-182880" fontAlgn="auto">
              <a:defRPr/>
            </a:pPr>
            <a:r>
              <a:rPr lang="en-US" sz="2800" dirty="0">
                <a:solidFill>
                  <a:schemeClr val="tx1">
                    <a:lumMod val="75000"/>
                    <a:lumOff val="25000"/>
                  </a:schemeClr>
                </a:solidFill>
              </a:rPr>
              <a:t>People may consume more to feel the effects faster and harder.</a:t>
            </a:r>
          </a:p>
          <a:p>
            <a:pPr marL="384048" lvl="1" indent="-182880" fontAlgn="auto">
              <a:defRPr/>
            </a:pPr>
            <a:r>
              <a:rPr lang="en-US" sz="2800" dirty="0">
                <a:solidFill>
                  <a:schemeClr val="tx1">
                    <a:lumMod val="75000"/>
                    <a:lumOff val="25000"/>
                  </a:schemeClr>
                </a:solidFill>
              </a:rPr>
              <a:t>Often last longer.</a:t>
            </a:r>
          </a:p>
          <a:p>
            <a:pPr marL="384048" lvl="1" indent="-182880" fontAlgn="auto">
              <a:defRPr/>
            </a:pPr>
            <a:r>
              <a:rPr lang="en-US" sz="2800" dirty="0">
                <a:solidFill>
                  <a:schemeClr val="tx1">
                    <a:lumMod val="75000"/>
                    <a:lumOff val="25000"/>
                  </a:schemeClr>
                </a:solidFill>
              </a:rPr>
              <a:t>High doses yields:</a:t>
            </a:r>
          </a:p>
          <a:p>
            <a:pPr marL="566928" lvl="2" indent="-182880" fontAlgn="auto">
              <a:defRPr/>
            </a:pPr>
            <a:r>
              <a:rPr lang="en-US" sz="2800" dirty="0">
                <a:solidFill>
                  <a:schemeClr val="tx1">
                    <a:lumMod val="75000"/>
                    <a:lumOff val="25000"/>
                  </a:schemeClr>
                </a:solidFill>
              </a:rPr>
              <a:t>Anxiety;</a:t>
            </a:r>
          </a:p>
          <a:p>
            <a:pPr marL="566928" lvl="2" indent="-182880" fontAlgn="auto">
              <a:defRPr/>
            </a:pPr>
            <a:r>
              <a:rPr lang="en-US" sz="2800" dirty="0">
                <a:solidFill>
                  <a:schemeClr val="tx1">
                    <a:lumMod val="75000"/>
                    <a:lumOff val="25000"/>
                  </a:schemeClr>
                </a:solidFill>
              </a:rPr>
              <a:t>Paranoia; and</a:t>
            </a:r>
          </a:p>
          <a:p>
            <a:pPr marL="566928" lvl="2" indent="-182880" fontAlgn="auto">
              <a:defRPr/>
            </a:pPr>
            <a:r>
              <a:rPr lang="en-US" sz="2800" dirty="0">
                <a:solidFill>
                  <a:schemeClr val="tx1">
                    <a:lumMod val="75000"/>
                    <a:lumOff val="25000"/>
                  </a:schemeClr>
                </a:solidFill>
              </a:rPr>
              <a:t>In rare cases, psychotic reactions (e.g., hallucinations, incoherent speech).</a:t>
            </a:r>
          </a:p>
          <a:p>
            <a:pPr marL="384048" lvl="1" indent="-182880" fontAlgn="auto">
              <a:defRPr/>
            </a:pPr>
            <a:endParaRPr lang="en-US" sz="2200"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Legalization Efforts</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fontScale="62500" lnSpcReduction="20000"/>
          </a:bodyPr>
          <a:lstStyle/>
          <a:p>
            <a:pPr marL="91440" indent="-91440" fontAlgn="auto">
              <a:defRPr/>
            </a:pPr>
            <a:r>
              <a:rPr lang="en-US" sz="3200" b="1" dirty="0">
                <a:solidFill>
                  <a:schemeClr val="tx1">
                    <a:lumMod val="75000"/>
                    <a:lumOff val="25000"/>
                  </a:schemeClr>
                </a:solidFill>
                <a:cs typeface="Arial" panose="020B0604020202020204" pitchFamily="34" charset="0"/>
              </a:rPr>
              <a:t>Lawful in 11 States + DC</a:t>
            </a:r>
          </a:p>
          <a:p>
            <a:pPr marL="384048" lvl="1" indent="-182880" fontAlgn="auto">
              <a:defRPr/>
            </a:pPr>
            <a:r>
              <a:rPr lang="en-US" sz="3100" dirty="0">
                <a:solidFill>
                  <a:schemeClr val="tx1">
                    <a:lumMod val="75000"/>
                    <a:lumOff val="25000"/>
                  </a:schemeClr>
                </a:solidFill>
                <a:cs typeface="Arial" panose="020B0604020202020204" pitchFamily="34" charset="0"/>
              </a:rPr>
              <a:t>Alaska, California, Colorado, Illinois, Maine, Massachusetts, Michigan, Nevada, Oregon, Washington, Vermont</a:t>
            </a:r>
          </a:p>
          <a:p>
            <a:pPr marL="91440" indent="-91440" fontAlgn="auto">
              <a:defRPr/>
            </a:pPr>
            <a:r>
              <a:rPr lang="en-US" sz="3200" b="1" dirty="0">
                <a:solidFill>
                  <a:schemeClr val="tx1">
                    <a:lumMod val="75000"/>
                    <a:lumOff val="25000"/>
                  </a:schemeClr>
                </a:solidFill>
                <a:cs typeface="Arial" panose="020B0604020202020204" pitchFamily="34" charset="0"/>
              </a:rPr>
              <a:t>Decriminalized in 13 States </a:t>
            </a:r>
            <a:r>
              <a:rPr lang="en-US" sz="3200" dirty="0">
                <a:solidFill>
                  <a:schemeClr val="tx1">
                    <a:lumMod val="75000"/>
                    <a:lumOff val="25000"/>
                  </a:schemeClr>
                </a:solidFill>
                <a:cs typeface="Arial" panose="020B0604020202020204" pitchFamily="34" charset="0"/>
              </a:rPr>
              <a:t>(possession of small amounts results in civil offense)</a:t>
            </a:r>
          </a:p>
          <a:p>
            <a:pPr marL="384048" lvl="1" indent="-182880" fontAlgn="auto">
              <a:defRPr/>
            </a:pPr>
            <a:r>
              <a:rPr lang="en-US" sz="3100" dirty="0">
                <a:solidFill>
                  <a:schemeClr val="tx1">
                    <a:lumMod val="75000"/>
                    <a:lumOff val="25000"/>
                  </a:schemeClr>
                </a:solidFill>
                <a:cs typeface="Arial" panose="020B0604020202020204" pitchFamily="34" charset="0"/>
              </a:rPr>
              <a:t>Connecticut, Delaware, Maryland, Minnesota, Mississippi, Missouri, Nebraska, New York, New Hampshire, New Mexico, North Carolina, Ohio, Rhode Island</a:t>
            </a:r>
          </a:p>
          <a:p>
            <a:pPr marL="91440" indent="-91440" fontAlgn="auto">
              <a:defRPr/>
            </a:pPr>
            <a:r>
              <a:rPr lang="en-US" sz="3200" b="1" dirty="0">
                <a:solidFill>
                  <a:schemeClr val="tx1">
                    <a:lumMod val="75000"/>
                    <a:lumOff val="25000"/>
                  </a:schemeClr>
                </a:solidFill>
                <a:cs typeface="Arial" panose="020B0604020202020204" pitchFamily="34" charset="0"/>
              </a:rPr>
              <a:t>Misdemeanor in 12 States</a:t>
            </a:r>
          </a:p>
          <a:p>
            <a:pPr marL="384048" lvl="1" indent="-182880" fontAlgn="auto">
              <a:defRPr/>
            </a:pPr>
            <a:r>
              <a:rPr lang="en-US" sz="3100" dirty="0">
                <a:solidFill>
                  <a:schemeClr val="tx1">
                    <a:lumMod val="75000"/>
                    <a:lumOff val="25000"/>
                  </a:schemeClr>
                </a:solidFill>
                <a:cs typeface="Arial" panose="020B0604020202020204" pitchFamily="34" charset="0"/>
              </a:rPr>
              <a:t>Idaho, Indiana, Kansas, Kentucky, South Carolina, South Dakota, Tennessee, Utah, Virginia, West Virginia, Wisconsin, Wyoming</a:t>
            </a:r>
          </a:p>
          <a:p>
            <a:pPr marL="91440" indent="-91440" fontAlgn="auto">
              <a:defRPr/>
            </a:pPr>
            <a:r>
              <a:rPr lang="en-US" sz="3400" b="1" dirty="0">
                <a:solidFill>
                  <a:schemeClr val="tx1">
                    <a:lumMod val="75000"/>
                    <a:lumOff val="25000"/>
                  </a:schemeClr>
                </a:solidFill>
                <a:cs typeface="Arial" panose="020B0604020202020204" pitchFamily="34" charset="0"/>
              </a:rPr>
              <a:t>Only Medical in 11 States</a:t>
            </a:r>
          </a:p>
          <a:p>
            <a:pPr marL="384048" lvl="1" indent="-182880" fontAlgn="auto">
              <a:defRPr/>
            </a:pPr>
            <a:r>
              <a:rPr lang="en-US" sz="3100" dirty="0">
                <a:solidFill>
                  <a:schemeClr val="tx1">
                    <a:lumMod val="75000"/>
                    <a:lumOff val="25000"/>
                  </a:schemeClr>
                </a:solidFill>
                <a:cs typeface="Arial" panose="020B0604020202020204" pitchFamily="34" charset="0"/>
              </a:rPr>
              <a:t>Arizona, Arkansas, Florida, Hawaii, Louisiana, Montana, New Jersey, North Dakota, Oklahoma, Pennsylvania</a:t>
            </a:r>
          </a:p>
          <a:p>
            <a:pPr marL="91440" indent="-91440" fontAlgn="auto">
              <a:defRPr/>
            </a:pPr>
            <a:r>
              <a:rPr lang="en-US" sz="3200" b="1" dirty="0">
                <a:solidFill>
                  <a:schemeClr val="tx1">
                    <a:lumMod val="75000"/>
                    <a:lumOff val="25000"/>
                  </a:schemeClr>
                </a:solidFill>
                <a:cs typeface="Arial" panose="020B0604020202020204" pitchFamily="34" charset="0"/>
              </a:rPr>
              <a:t>Illinois: First marijuana legalization effort to pass via the legislative process.</a:t>
            </a:r>
          </a:p>
          <a:p>
            <a:pPr marL="274320" lvl="1" indent="0" fontAlgn="auto">
              <a:buFont typeface="Calibri" pitchFamily="34" charset="0"/>
              <a:buNone/>
              <a:defRPr/>
            </a:pP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sz="2200" dirty="0">
              <a:solidFill>
                <a:schemeClr val="tx1">
                  <a:lumMod val="75000"/>
                  <a:lumOff val="25000"/>
                </a:schemeClr>
              </a:solidFill>
              <a:latin typeface="+mj-lt"/>
            </a:endParaRPr>
          </a:p>
          <a:p>
            <a:pPr marL="384048" lvl="1" indent="-182880" fontAlgn="auto">
              <a:defRPr/>
            </a:pPr>
            <a:endParaRPr lang="en-US" sz="2200" dirty="0">
              <a:solidFill>
                <a:schemeClr val="tx1">
                  <a:lumMod val="75000"/>
                  <a:lumOff val="25000"/>
                </a:schemeClr>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5"/>
          <p:cNvSpPr>
            <a:spLocks noGrp="1"/>
          </p:cNvSpPr>
          <p:nvPr>
            <p:ph type="body" sz="half" idx="4294967295"/>
          </p:nvPr>
        </p:nvSpPr>
        <p:spPr>
          <a:xfrm>
            <a:off x="2078038" y="5907088"/>
            <a:ext cx="10113962" cy="593725"/>
          </a:xfrm>
        </p:spPr>
        <p:txBody>
          <a:bodyPr/>
          <a:lstStyle/>
          <a:p>
            <a:r>
              <a:rPr lang="en-US" smtClean="0"/>
              <a:t>A booming industry?</a:t>
            </a:r>
          </a:p>
        </p:txBody>
      </p:sp>
      <p:sp>
        <p:nvSpPr>
          <p:cNvPr id="4" name="Title 3">
            <a:extLst>
              <a:ext uri="{FF2B5EF4-FFF2-40B4-BE49-F238E27FC236}"/>
            </a:extLst>
          </p:cNvPr>
          <p:cNvSpPr>
            <a:spLocks noGrp="1"/>
          </p:cNvSpPr>
          <p:nvPr>
            <p:ph type="title" idx="4294967295"/>
          </p:nvPr>
        </p:nvSpPr>
        <p:spPr>
          <a:xfrm>
            <a:off x="2078038" y="5075238"/>
            <a:ext cx="10113962" cy="822325"/>
          </a:xfrm>
        </p:spPr>
        <p:txBody>
          <a:bodyPr/>
          <a:lstStyle/>
          <a:p>
            <a:pPr fontAlgn="auto">
              <a:spcAft>
                <a:spcPts val="0"/>
              </a:spcAft>
              <a:defRPr/>
            </a:pPr>
            <a:r>
              <a:rPr lang="en-US" dirty="0">
                <a:solidFill>
                  <a:schemeClr val="tx1">
                    <a:lumMod val="75000"/>
                    <a:lumOff val="25000"/>
                  </a:schemeClr>
                </a:solidFill>
              </a:rPr>
              <a:t>Cannabis:</a:t>
            </a:r>
          </a:p>
        </p:txBody>
      </p:sp>
      <p:pic>
        <p:nvPicPr>
          <p:cNvPr id="2" name="Picture 1">
            <a:extLst>
              <a:ext uri="{FF2B5EF4-FFF2-40B4-BE49-F238E27FC236}"/>
            </a:extLst>
          </p:cNvPr>
          <p:cNvPicPr>
            <a:picLocks noChangeAspect="1"/>
          </p:cNvPicPr>
          <p:nvPr/>
        </p:nvPicPr>
        <p:blipFill>
          <a:blip r:embed="rId2"/>
          <a:stretch>
            <a:fillRect/>
          </a:stretch>
        </p:blipFill>
        <p:spPr>
          <a:xfrm>
            <a:off x="1792288" y="234950"/>
            <a:ext cx="8607425" cy="6388100"/>
          </a:xfrm>
          <a:prstGeom prst="rect">
            <a:avLst/>
          </a:prstGeom>
          <a:ln>
            <a:solidFill>
              <a:schemeClr val="tx1">
                <a:lumMod val="75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Federally </a:t>
            </a:r>
            <a:r>
              <a:rPr lang="en-US" sz="4400" b="1" i="1" dirty="0">
                <a:solidFill>
                  <a:schemeClr val="tx1">
                    <a:lumMod val="75000"/>
                    <a:lumOff val="25000"/>
                  </a:schemeClr>
                </a:solidFill>
              </a:rPr>
              <a:t>Illegal</a:t>
            </a:r>
            <a:endParaRPr lang="en-US" i="1" dirty="0">
              <a:solidFill>
                <a:schemeClr val="tx1">
                  <a:lumMod val="75000"/>
                  <a:lumOff val="25000"/>
                </a:schemeClr>
              </a:solidFill>
            </a:endParaRPr>
          </a:p>
        </p:txBody>
      </p:sp>
      <p:sp>
        <p:nvSpPr>
          <p:cNvPr id="38914" name="Content Placeholder 2"/>
          <p:cNvSpPr>
            <a:spLocks noGrp="1"/>
          </p:cNvSpPr>
          <p:nvPr>
            <p:ph idx="1"/>
          </p:nvPr>
        </p:nvSpPr>
        <p:spPr/>
        <p:txBody>
          <a:bodyPr/>
          <a:lstStyle/>
          <a:p>
            <a:pPr lvl="1"/>
            <a:r>
              <a:rPr lang="en-US" sz="2200" smtClean="0"/>
              <a:t>Marijuana is an illegal drug under Federal law (for now). </a:t>
            </a:r>
          </a:p>
        </p:txBody>
      </p:sp>
      <p:pic>
        <p:nvPicPr>
          <p:cNvPr id="38915" name="Picture 4"/>
          <p:cNvPicPr>
            <a:picLocks noChangeAspect="1" noChangeArrowheads="1"/>
          </p:cNvPicPr>
          <p:nvPr/>
        </p:nvPicPr>
        <p:blipFill>
          <a:blip r:embed="rId3"/>
          <a:srcRect/>
          <a:stretch>
            <a:fillRect/>
          </a:stretch>
        </p:blipFill>
        <p:spPr bwMode="auto">
          <a:xfrm>
            <a:off x="4524375" y="2949575"/>
            <a:ext cx="2951163" cy="29511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Medical Marijuana</a:t>
            </a:r>
          </a:p>
        </p:txBody>
      </p:sp>
      <p:pic>
        <p:nvPicPr>
          <p:cNvPr id="40962" name="Picture 2" descr="Image result for weed leaf"/>
          <p:cNvPicPr>
            <a:picLocks noChangeAspect="1" noChangeArrowheads="1"/>
          </p:cNvPicPr>
          <p:nvPr/>
        </p:nvPicPr>
        <p:blipFill>
          <a:blip r:embed="rId2"/>
          <a:srcRect/>
          <a:stretch>
            <a:fillRect/>
          </a:stretch>
        </p:blipFill>
        <p:spPr bwMode="auto">
          <a:xfrm>
            <a:off x="508000" y="346075"/>
            <a:ext cx="2451100" cy="26781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Background: Medical Marijuana</a:t>
            </a:r>
            <a:endParaRPr lang="en-US" dirty="0">
              <a:solidFill>
                <a:schemeClr val="tx1">
                  <a:lumMod val="75000"/>
                  <a:lumOff val="25000"/>
                </a:schemeClr>
              </a:solidFill>
            </a:endParaRPr>
          </a:p>
        </p:txBody>
      </p:sp>
      <p:sp>
        <p:nvSpPr>
          <p:cNvPr id="41986" name="Content Placeholder 2"/>
          <p:cNvSpPr>
            <a:spLocks noGrp="1"/>
          </p:cNvSpPr>
          <p:nvPr>
            <p:ph idx="1"/>
          </p:nvPr>
        </p:nvSpPr>
        <p:spPr/>
        <p:txBody>
          <a:bodyPr/>
          <a:lstStyle/>
          <a:p>
            <a:pPr marL="0" indent="0">
              <a:buFont typeface="Calibri" pitchFamily="34" charset="0"/>
              <a:buNone/>
            </a:pPr>
            <a:r>
              <a:rPr lang="en-US" sz="3200" smtClean="0"/>
              <a:t>Since 2014, marijuana has been legal for medicinal purposes in Illinois. </a:t>
            </a:r>
          </a:p>
          <a:p>
            <a:pPr lvl="1"/>
            <a:r>
              <a:rPr lang="en-US" sz="2800" smtClean="0"/>
              <a:t>Need a doctor’s prescription.</a:t>
            </a:r>
          </a:p>
          <a:p>
            <a:pPr marL="0" indent="0">
              <a:buFont typeface="Calibri" pitchFamily="34" charset="0"/>
              <a:buNone/>
            </a:pPr>
            <a:r>
              <a:rPr lang="en-US" sz="3200" smtClean="0"/>
              <a:t>Ordinarily, employers cannot refuse to employ an individual simply for using medical marijuana.</a:t>
            </a:r>
          </a:p>
          <a:p>
            <a:pPr marL="0" indent="0">
              <a:buFont typeface="Calibri" pitchFamily="34" charset="0"/>
              <a:buNone/>
            </a:pPr>
            <a:r>
              <a:rPr lang="en-US" sz="3200" smtClean="0"/>
              <a:t>But, employers are </a:t>
            </a:r>
            <a:r>
              <a:rPr lang="en-US" sz="3200" b="1" smtClean="0"/>
              <a:t>not</a:t>
            </a:r>
            <a:r>
              <a:rPr lang="en-US" sz="3200" smtClean="0"/>
              <a:t> required to allow cannabis in the workplace.</a:t>
            </a:r>
          </a:p>
          <a:p>
            <a:pPr lvl="1"/>
            <a:endParaRPr lang="en-US" sz="2200" smtClean="0"/>
          </a:p>
          <a:p>
            <a:pPr lvl="1"/>
            <a:endParaRPr lang="en-US" sz="22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Background: Medical Marijuana</a:t>
            </a:r>
            <a:endParaRPr lang="en-US" dirty="0">
              <a:solidFill>
                <a:schemeClr val="tx1">
                  <a:lumMod val="75000"/>
                  <a:lumOff val="25000"/>
                </a:schemeClr>
              </a:solidFill>
            </a:endParaRPr>
          </a:p>
        </p:txBody>
      </p:sp>
      <p:sp>
        <p:nvSpPr>
          <p:cNvPr id="44034" name="Content Placeholder 2"/>
          <p:cNvSpPr>
            <a:spLocks noGrp="1"/>
          </p:cNvSpPr>
          <p:nvPr>
            <p:ph idx="1"/>
          </p:nvPr>
        </p:nvSpPr>
        <p:spPr/>
        <p:txBody>
          <a:bodyPr/>
          <a:lstStyle/>
          <a:p>
            <a:r>
              <a:rPr lang="en-US" sz="3600" smtClean="0"/>
              <a:t>Limited impact on the fire service:</a:t>
            </a:r>
          </a:p>
          <a:p>
            <a:pPr lvl="1"/>
            <a:r>
              <a:rPr lang="en-US" sz="3200" smtClean="0"/>
              <a:t>“Active duty” firefighters or police officers cannot use it.</a:t>
            </a:r>
          </a:p>
          <a:p>
            <a:pPr lvl="1"/>
            <a:r>
              <a:rPr lang="en-US" sz="3200" smtClean="0"/>
              <a:t>Also, anyone who performs their job while under the influence of medical marijuana could be subjected to malpractice / negligence lawsuits.</a:t>
            </a:r>
          </a:p>
          <a:p>
            <a:pPr lvl="1"/>
            <a:endParaRPr lang="en-US" sz="2200" smtClean="0"/>
          </a:p>
          <a:p>
            <a:pPr lvl="1"/>
            <a:endParaRPr lang="en-US" sz="2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sz="4000" dirty="0"/>
              <a:t>Topics Covered:</a:t>
            </a:r>
          </a:p>
        </p:txBody>
      </p:sp>
      <p:sp>
        <p:nvSpPr>
          <p:cNvPr id="16386" name="Content Placeholder 4"/>
          <p:cNvSpPr>
            <a:spLocks noGrp="1"/>
          </p:cNvSpPr>
          <p:nvPr>
            <p:ph idx="1"/>
          </p:nvPr>
        </p:nvSpPr>
        <p:spPr>
          <a:xfrm>
            <a:off x="4800600" y="731838"/>
            <a:ext cx="6492875" cy="5257800"/>
          </a:xfrm>
        </p:spPr>
        <p:txBody>
          <a:bodyPr/>
          <a:lstStyle/>
          <a:p>
            <a:r>
              <a:rPr lang="en-US" sz="2800" smtClean="0"/>
              <a:t>Background: Marijuana Generally</a:t>
            </a:r>
          </a:p>
          <a:p>
            <a:r>
              <a:rPr lang="en-US" sz="2800" smtClean="0"/>
              <a:t>Medical Marijuana</a:t>
            </a:r>
          </a:p>
          <a:p>
            <a:r>
              <a:rPr lang="en-US" sz="2800" smtClean="0"/>
              <a:t>The Cannabis Regulation and Tax Act</a:t>
            </a:r>
          </a:p>
          <a:p>
            <a:r>
              <a:rPr lang="en-US" sz="2800" smtClean="0"/>
              <a:t>Employer Protections</a:t>
            </a:r>
          </a:p>
          <a:p>
            <a:r>
              <a:rPr lang="en-US" sz="2800" smtClean="0"/>
              <a:t>Impact of Legalized Marijuana</a:t>
            </a:r>
          </a:p>
          <a:p>
            <a:pPr lvl="1"/>
            <a:r>
              <a:rPr lang="en-US" sz="2400" smtClean="0"/>
              <a:t>Policies</a:t>
            </a:r>
          </a:p>
          <a:p>
            <a:pPr lvl="1"/>
            <a:r>
              <a:rPr lang="en-US" sz="2400" smtClean="0"/>
              <a:t>Collective bargaining</a:t>
            </a:r>
          </a:p>
          <a:p>
            <a:pPr lvl="1"/>
            <a:r>
              <a:rPr lang="en-US" sz="2400" smtClean="0"/>
              <a:t>Drug testing</a:t>
            </a:r>
          </a:p>
          <a:p>
            <a:endParaRPr lang="en-US" smtClean="0"/>
          </a:p>
        </p:txBody>
      </p:sp>
      <p:sp>
        <p:nvSpPr>
          <p:cNvPr id="16387" name="Text Placeholder 5"/>
          <p:cNvSpPr>
            <a:spLocks noGrp="1"/>
          </p:cNvSpPr>
          <p:nvPr>
            <p:ph type="body" sz="half" idx="2"/>
          </p:nvPr>
        </p:nvSpPr>
        <p:spPr>
          <a:xfrm>
            <a:off x="457200" y="2925763"/>
            <a:ext cx="3200400" cy="3379787"/>
          </a:xfrm>
        </p:spPr>
        <p:txBody>
          <a:bodyPr/>
          <a:lstStyle/>
          <a:p>
            <a:endParaRPr lang="en-US" smtClean="0"/>
          </a:p>
          <a:p>
            <a:endParaRPr lang="en-US" smtClean="0"/>
          </a:p>
        </p:txBody>
      </p:sp>
      <p:pic>
        <p:nvPicPr>
          <p:cNvPr id="16388" name="Picture 7"/>
          <p:cNvPicPr>
            <a:picLocks noChangeAspect="1"/>
          </p:cNvPicPr>
          <p:nvPr/>
        </p:nvPicPr>
        <p:blipFill>
          <a:blip r:embed="rId2"/>
          <a:srcRect/>
          <a:stretch>
            <a:fillRect/>
          </a:stretch>
        </p:blipFill>
        <p:spPr bwMode="auto">
          <a:xfrm>
            <a:off x="9296400" y="2513013"/>
            <a:ext cx="2498725" cy="27051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sz="7200" dirty="0">
                <a:latin typeface="Arial" panose="020B0604020202020204" pitchFamily="34" charset="0"/>
                <a:cs typeface="Arial" panose="020B0604020202020204" pitchFamily="34" charset="0"/>
              </a:rPr>
              <a:t>The Cannabis Regulation and Tax Act</a:t>
            </a:r>
          </a:p>
        </p:txBody>
      </p:sp>
      <p:sp>
        <p:nvSpPr>
          <p:cNvPr id="3" name="Text Placeholder 2">
            <a:extLst>
              <a:ext uri="{FF2B5EF4-FFF2-40B4-BE49-F238E27FC236}"/>
            </a:extLst>
          </p:cNvPr>
          <p:cNvSpPr>
            <a:spLocks noGrp="1"/>
          </p:cNvSpPr>
          <p:nvPr>
            <p:ph type="body" idx="1"/>
          </p:nvPr>
        </p:nvSpPr>
        <p:spPr>
          <a:xfrm>
            <a:off x="1096963" y="4452938"/>
            <a:ext cx="10058400" cy="1143000"/>
          </a:xfrm>
        </p:spPr>
        <p:txBody>
          <a:bodyPr rtlCol="0"/>
          <a:lstStyle/>
          <a:p>
            <a:pPr fontAlgn="auto">
              <a:defRPr/>
            </a:pPr>
            <a:endParaRPr lang="en-US" dirty="0"/>
          </a:p>
        </p:txBody>
      </p:sp>
      <p:pic>
        <p:nvPicPr>
          <p:cNvPr id="46083" name="Picture 3" descr="Image result for weed leaf"/>
          <p:cNvPicPr>
            <a:picLocks noChangeAspect="1" noChangeArrowheads="1"/>
          </p:cNvPicPr>
          <p:nvPr/>
        </p:nvPicPr>
        <p:blipFill>
          <a:blip r:embed="rId2"/>
          <a:srcRect/>
          <a:stretch>
            <a:fillRect/>
          </a:stretch>
        </p:blipFill>
        <p:spPr bwMode="auto">
          <a:xfrm>
            <a:off x="7396163" y="369888"/>
            <a:ext cx="2805112" cy="26797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The Cannabis Regulation and Tax Act</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600" dirty="0">
                <a:solidFill>
                  <a:schemeClr val="tx1">
                    <a:lumMod val="75000"/>
                    <a:lumOff val="25000"/>
                  </a:schemeClr>
                </a:solidFill>
                <a:latin typeface="+mj-lt"/>
                <a:cs typeface="Arial" panose="020B0604020202020204" pitchFamily="34" charset="0"/>
              </a:rPr>
              <a:t>Enacted June 25, 2019, effective January 1, 2020.</a:t>
            </a:r>
          </a:p>
          <a:p>
            <a:pPr marL="91440" indent="-91440" fontAlgn="auto">
              <a:defRPr/>
            </a:pPr>
            <a:r>
              <a:rPr lang="en-US" sz="2600" dirty="0">
                <a:solidFill>
                  <a:schemeClr val="tx1">
                    <a:lumMod val="75000"/>
                    <a:lumOff val="25000"/>
                  </a:schemeClr>
                </a:solidFill>
                <a:latin typeface="+mj-lt"/>
                <a:cs typeface="Arial" panose="020B0604020202020204" pitchFamily="34" charset="0"/>
              </a:rPr>
              <a:t>Legalizes sale and possession of cannabis for recreational uses.</a:t>
            </a:r>
          </a:p>
          <a:p>
            <a:pPr marL="91440" indent="-91440" fontAlgn="auto">
              <a:defRPr/>
            </a:pPr>
            <a:r>
              <a:rPr lang="en-US" sz="2600" dirty="0">
                <a:solidFill>
                  <a:schemeClr val="tx1">
                    <a:lumMod val="75000"/>
                    <a:lumOff val="25000"/>
                  </a:schemeClr>
                </a:solidFill>
                <a:latin typeface="+mj-lt"/>
                <a:cs typeface="Arial" panose="020B0604020202020204" pitchFamily="34" charset="0"/>
              </a:rPr>
              <a:t>The Act places restrictions upon how much cannabis a person (21 years or older) may have in their possession at any given time”</a:t>
            </a:r>
          </a:p>
          <a:p>
            <a:pPr marL="384048" lvl="1" indent="-182880" fontAlgn="auto">
              <a:defRPr/>
            </a:pPr>
            <a:r>
              <a:rPr lang="en-US" sz="2200" dirty="0">
                <a:solidFill>
                  <a:schemeClr val="tx1">
                    <a:lumMod val="75000"/>
                    <a:lumOff val="25000"/>
                  </a:schemeClr>
                </a:solidFill>
                <a:latin typeface="+mj-lt"/>
                <a:cs typeface="Arial" panose="020B0604020202020204" pitchFamily="34" charset="0"/>
              </a:rPr>
              <a:t>Illinois residents: 30g of cannabis flower, 500mg of THC in cannabis infused product, or 5g cannabis concentrate.</a:t>
            </a:r>
          </a:p>
          <a:p>
            <a:pPr marL="384048" lvl="1" indent="-182880" fontAlgn="auto">
              <a:defRPr/>
            </a:pPr>
            <a:r>
              <a:rPr lang="en-US" sz="2200" dirty="0">
                <a:solidFill>
                  <a:schemeClr val="tx1">
                    <a:lumMod val="75000"/>
                    <a:lumOff val="25000"/>
                  </a:schemeClr>
                </a:solidFill>
                <a:latin typeface="+mj-lt"/>
                <a:cs typeface="Arial" panose="020B0604020202020204" pitchFamily="34" charset="0"/>
              </a:rPr>
              <a:t>Non-residents: 15g cannabis flower, 250mg of THC in cannabis infused product, or 2.5g cannabis concentrate.</a:t>
            </a:r>
            <a:endParaRPr lang="en-US" sz="2200" dirty="0">
              <a:solidFill>
                <a:schemeClr val="tx1">
                  <a:lumMod val="75000"/>
                  <a:lumOff val="25000"/>
                </a:schemeClr>
              </a:solidFill>
              <a:latin typeface="+mj-lt"/>
            </a:endParaRPr>
          </a:p>
          <a:p>
            <a:pPr marL="384048" lvl="1" indent="-182880" fontAlgn="auto">
              <a:defRPr/>
            </a:pPr>
            <a:endParaRPr lang="en-US" sz="2200" dirty="0">
              <a:solidFill>
                <a:schemeClr val="tx1">
                  <a:lumMod val="75000"/>
                  <a:lumOff val="25000"/>
                </a:schemeClr>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The Cannabis Regulation and Tax Act</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3200" dirty="0">
                <a:solidFill>
                  <a:schemeClr val="tx1">
                    <a:lumMod val="75000"/>
                    <a:lumOff val="25000"/>
                  </a:schemeClr>
                </a:solidFill>
                <a:latin typeface="+mj-lt"/>
                <a:cs typeface="Arial" panose="020B0604020202020204" pitchFamily="34" charset="0"/>
              </a:rPr>
              <a:t>Only purchasable from licensed dispensaries.</a:t>
            </a:r>
          </a:p>
          <a:p>
            <a:pPr marL="91440" indent="-91440" fontAlgn="auto">
              <a:defRPr/>
            </a:pPr>
            <a:r>
              <a:rPr lang="en-US" sz="3200" dirty="0">
                <a:solidFill>
                  <a:schemeClr val="tx1">
                    <a:lumMod val="75000"/>
                    <a:lumOff val="25000"/>
                  </a:schemeClr>
                </a:solidFill>
                <a:latin typeface="+mj-lt"/>
                <a:cs typeface="Arial" panose="020B0604020202020204" pitchFamily="34" charset="0"/>
              </a:rPr>
              <a:t>Cash only businesses due to Federal restrictions with credit cards.</a:t>
            </a:r>
          </a:p>
          <a:p>
            <a:pPr marL="91440" indent="-91440" fontAlgn="auto">
              <a:defRPr/>
            </a:pPr>
            <a:r>
              <a:rPr lang="en-US" sz="3200" dirty="0">
                <a:solidFill>
                  <a:schemeClr val="tx1">
                    <a:lumMod val="75000"/>
                    <a:lumOff val="25000"/>
                  </a:schemeClr>
                </a:solidFill>
                <a:latin typeface="+mj-lt"/>
                <a:cs typeface="Arial" panose="020B0604020202020204" pitchFamily="34" charset="0"/>
              </a:rPr>
              <a:t>Recent robberies:</a:t>
            </a:r>
          </a:p>
          <a:p>
            <a:pPr marL="384048" lvl="1" indent="-182880" fontAlgn="auto">
              <a:defRPr/>
            </a:pPr>
            <a:r>
              <a:rPr lang="en-US" sz="2600" dirty="0">
                <a:solidFill>
                  <a:schemeClr val="tx1">
                    <a:lumMod val="75000"/>
                    <a:lumOff val="25000"/>
                  </a:schemeClr>
                </a:solidFill>
                <a:latin typeface="+mj-lt"/>
                <a:cs typeface="Arial" panose="020B0604020202020204" pitchFamily="34" charset="0"/>
              </a:rPr>
              <a:t>Chicago Tribune: Dispensary in Logan Square robbed of “more than $100,000 in cash.” (Jan. 10, 2020)</a:t>
            </a:r>
          </a:p>
          <a:p>
            <a:pPr marL="384048" lvl="1" indent="-182880" fontAlgn="auto">
              <a:defRPr/>
            </a:pPr>
            <a:r>
              <a:rPr lang="en-US" sz="2600" dirty="0">
                <a:solidFill>
                  <a:schemeClr val="tx1">
                    <a:lumMod val="75000"/>
                    <a:lumOff val="25000"/>
                  </a:schemeClr>
                </a:solidFill>
                <a:latin typeface="+mj-lt"/>
                <a:cs typeface="Arial" panose="020B0604020202020204" pitchFamily="34" charset="0"/>
              </a:rPr>
              <a:t>Chicago Sun Times: “Torch-wielding burglar stole $200k from pot shop’s safe, used key card to get inside.” (Jan. 21, 2020)</a:t>
            </a:r>
          </a:p>
          <a:p>
            <a:pPr marL="384048" lvl="1" indent="-182880" fontAlgn="auto">
              <a:defRPr/>
            </a:pPr>
            <a:endParaRPr lang="en-US" sz="2600"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sz="2200" dirty="0">
              <a:solidFill>
                <a:schemeClr val="tx1">
                  <a:lumMod val="75000"/>
                  <a:lumOff val="25000"/>
                </a:schemeClr>
              </a:solidFill>
              <a:latin typeface="+mj-lt"/>
            </a:endParaRPr>
          </a:p>
          <a:p>
            <a:pPr marL="384048" lvl="1" indent="-182880" fontAlgn="auto">
              <a:defRPr/>
            </a:pPr>
            <a:endParaRPr lang="en-US" sz="2200" dirty="0">
              <a:solidFill>
                <a:schemeClr val="tx1">
                  <a:lumMod val="75000"/>
                  <a:lumOff val="25000"/>
                </a:schemeClr>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Expungements</a:t>
            </a:r>
          </a:p>
        </p:txBody>
      </p:sp>
      <p:sp>
        <p:nvSpPr>
          <p:cNvPr id="3" name="Content Placeholder 2">
            <a:extLst>
              <a:ext uri="{FF2B5EF4-FFF2-40B4-BE49-F238E27FC236}"/>
            </a:extLst>
          </p:cNvPr>
          <p:cNvSpPr>
            <a:spLocks noGrp="1"/>
          </p:cNvSpPr>
          <p:nvPr>
            <p:ph idx="1"/>
          </p:nvPr>
        </p:nvSpPr>
        <p:spPr/>
        <p:txBody>
          <a:bodyPr rtlCol="0">
            <a:normAutofit lnSpcReduction="10000"/>
          </a:bodyPr>
          <a:lstStyle/>
          <a:p>
            <a:pPr marL="91440" indent="-91440" fontAlgn="auto">
              <a:defRPr/>
            </a:pPr>
            <a:r>
              <a:rPr lang="en-US" sz="2400" b="1" dirty="0">
                <a:solidFill>
                  <a:schemeClr val="tx1">
                    <a:lumMod val="75000"/>
                    <a:lumOff val="25000"/>
                  </a:schemeClr>
                </a:solidFill>
                <a:latin typeface="+mj-lt"/>
                <a:cs typeface="Arial" panose="020B0604020202020204" pitchFamily="34" charset="0"/>
              </a:rPr>
              <a:t>Automatic Expungement</a:t>
            </a:r>
            <a:r>
              <a:rPr lang="en-US" sz="2400" dirty="0">
                <a:solidFill>
                  <a:schemeClr val="tx1">
                    <a:lumMod val="75000"/>
                    <a:lumOff val="25000"/>
                  </a:schemeClr>
                </a:solidFill>
                <a:latin typeface="+mj-lt"/>
                <a:cs typeface="Arial" panose="020B0604020202020204" pitchFamily="34" charset="0"/>
              </a:rPr>
              <a:t>: </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Arrest records relating to offenses under the Cannabis Control Act for possession of under 30 grams of any substance containing cannabis that are not associated with an arrest, conviction, or other disposition of a violent crime.</a:t>
            </a:r>
          </a:p>
          <a:p>
            <a:pPr marL="91440" indent="-91440" fontAlgn="auto">
              <a:defRPr/>
            </a:pPr>
            <a:r>
              <a:rPr lang="en-US" sz="2400" b="1" dirty="0">
                <a:solidFill>
                  <a:schemeClr val="tx1">
                    <a:lumMod val="75000"/>
                    <a:lumOff val="25000"/>
                  </a:schemeClr>
                </a:solidFill>
                <a:latin typeface="+mj-lt"/>
                <a:cs typeface="Arial" panose="020B0604020202020204" pitchFamily="34" charset="0"/>
              </a:rPr>
              <a:t>Gubernatorial Expungement</a:t>
            </a:r>
            <a:r>
              <a:rPr lang="en-US" sz="2400" dirty="0">
                <a:solidFill>
                  <a:schemeClr val="tx1">
                    <a:lumMod val="75000"/>
                    <a:lumOff val="25000"/>
                  </a:schemeClr>
                </a:solidFill>
                <a:latin typeface="+mj-lt"/>
                <a:cs typeface="Arial" panose="020B0604020202020204" pitchFamily="34" charset="0"/>
              </a:rPr>
              <a:t>: </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The Governor will grant pardons authorizing expungement for convictions for possession and manufacture or possession with intent to deliver for up to 30 grams.</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Governor Pritzker pardoned 11,000 people with weed convictions on December 31, 2019.</a:t>
            </a:r>
          </a:p>
          <a:p>
            <a:pPr marL="91440" indent="-91440" fontAlgn="auto">
              <a:defRPr/>
            </a:pPr>
            <a:endParaRPr lang="en-US"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287338"/>
            <a:ext cx="10058400" cy="1449387"/>
          </a:xfrm>
        </p:spPr>
        <p:txBody>
          <a:bodyPr/>
          <a:lstStyle/>
          <a:p>
            <a:pPr fontAlgn="auto">
              <a:spcAft>
                <a:spcPts val="0"/>
              </a:spcAft>
              <a:defRPr/>
            </a:pPr>
            <a:r>
              <a:rPr lang="en-US" b="1" dirty="0">
                <a:solidFill>
                  <a:schemeClr val="tx1">
                    <a:lumMod val="75000"/>
                    <a:lumOff val="25000"/>
                  </a:schemeClr>
                </a:solidFill>
              </a:rPr>
              <a:t>Projected Revenue</a:t>
            </a:r>
          </a:p>
        </p:txBody>
      </p:sp>
      <p:sp>
        <p:nvSpPr>
          <p:cNvPr id="3" name="Content Placeholder 2">
            <a:extLst>
              <a:ext uri="{FF2B5EF4-FFF2-40B4-BE49-F238E27FC236}"/>
            </a:extLst>
          </p:cNvPr>
          <p:cNvSpPr>
            <a:spLocks noGrp="1"/>
          </p:cNvSpPr>
          <p:nvPr>
            <p:ph sz="half" idx="1"/>
          </p:nvPr>
        </p:nvSpPr>
        <p:spPr>
          <a:xfrm>
            <a:off x="1096963" y="1846263"/>
            <a:ext cx="4938712" cy="4022725"/>
          </a:xfrm>
        </p:spPr>
        <p:txBody>
          <a:bodyPr rtlCol="0">
            <a:normAutofit/>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Department of Revenue estimate:</a:t>
            </a:r>
          </a:p>
          <a:p>
            <a:pPr marL="384048" lvl="1" indent="-182880" fontAlgn="auto">
              <a:defRPr/>
            </a:pPr>
            <a:r>
              <a:rPr lang="en-US" sz="2200" dirty="0">
                <a:solidFill>
                  <a:schemeClr val="tx1">
                    <a:lumMod val="75000"/>
                    <a:lumOff val="25000"/>
                  </a:schemeClr>
                </a:solidFill>
                <a:latin typeface="+mj-lt"/>
                <a:cs typeface="Arial" panose="020B0604020202020204" pitchFamily="34" charset="0"/>
              </a:rPr>
              <a:t>The new cannabis industry will generate over </a:t>
            </a:r>
            <a:r>
              <a:rPr lang="en-US" sz="2200" b="1" dirty="0">
                <a:solidFill>
                  <a:schemeClr val="tx1">
                    <a:lumMod val="75000"/>
                    <a:lumOff val="25000"/>
                  </a:schemeClr>
                </a:solidFill>
                <a:latin typeface="+mj-lt"/>
                <a:cs typeface="Arial" panose="020B0604020202020204" pitchFamily="34" charset="0"/>
              </a:rPr>
              <a:t>$57 million</a:t>
            </a:r>
            <a:r>
              <a:rPr lang="en-US" sz="2200" dirty="0">
                <a:solidFill>
                  <a:schemeClr val="tx1">
                    <a:lumMod val="75000"/>
                    <a:lumOff val="25000"/>
                  </a:schemeClr>
                </a:solidFill>
                <a:latin typeface="+mj-lt"/>
                <a:cs typeface="Arial" panose="020B0604020202020204" pitchFamily="34" charset="0"/>
              </a:rPr>
              <a:t> in tax revenue and licensing fees in Fiscal Year 2020.</a:t>
            </a:r>
          </a:p>
          <a:p>
            <a:pPr marL="91440" indent="-91440" fontAlgn="auto">
              <a:defRPr/>
            </a:pPr>
            <a:r>
              <a:rPr lang="en-US" sz="2400" dirty="0">
                <a:solidFill>
                  <a:schemeClr val="tx1">
                    <a:lumMod val="75000"/>
                    <a:lumOff val="25000"/>
                  </a:schemeClr>
                </a:solidFill>
                <a:latin typeface="+mj-lt"/>
                <a:cs typeface="Arial" panose="020B0604020202020204" pitchFamily="34" charset="0"/>
              </a:rPr>
              <a:t>IDOR projects that the state will generate $140.5 million in tax revenue for Fiscal Year 2021</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This does not include revenue from application and licensing fees.</a:t>
            </a:r>
            <a:endParaRPr lang="en-US" dirty="0">
              <a:solidFill>
                <a:schemeClr val="tx1">
                  <a:lumMod val="75000"/>
                  <a:lumOff val="25000"/>
                </a:schemeClr>
              </a:solidFill>
              <a:latin typeface="+mj-lt"/>
            </a:endParaRPr>
          </a:p>
          <a:p>
            <a:pPr marL="0" indent="0" fontAlgn="auto">
              <a:buFont typeface="Calibri" pitchFamily="34" charset="0"/>
              <a:buNone/>
              <a:defRPr/>
            </a:pP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p:txBody>
      </p:sp>
      <p:sp>
        <p:nvSpPr>
          <p:cNvPr id="52227" name="Content Placeholder 6"/>
          <p:cNvSpPr>
            <a:spLocks noGrp="1"/>
          </p:cNvSpPr>
          <p:nvPr>
            <p:ph sz="half" idx="2"/>
          </p:nvPr>
        </p:nvSpPr>
        <p:spPr>
          <a:xfrm>
            <a:off x="6218238" y="1846263"/>
            <a:ext cx="4937125" cy="4022725"/>
          </a:xfrm>
          <a:blipFill dpi="0" rotWithShape="1">
            <a:blip r:embed="rId2"/>
            <a:srcRect/>
            <a:stretch>
              <a:fillRect/>
            </a:stretch>
          </a:blipFill>
        </p:spPr>
        <p:txBody>
          <a:bodyPr/>
          <a:lstStyle/>
          <a:p>
            <a:endParaRPr lang="en-US" smtClean="0"/>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287338"/>
            <a:ext cx="10058400" cy="1449387"/>
          </a:xfrm>
        </p:spPr>
        <p:txBody>
          <a:bodyPr/>
          <a:lstStyle/>
          <a:p>
            <a:pPr fontAlgn="auto">
              <a:spcAft>
                <a:spcPts val="0"/>
              </a:spcAft>
              <a:defRPr/>
            </a:pPr>
            <a:r>
              <a:rPr lang="en-US" b="1" dirty="0">
                <a:solidFill>
                  <a:schemeClr val="tx1">
                    <a:lumMod val="75000"/>
                    <a:lumOff val="25000"/>
                  </a:schemeClr>
                </a:solidFill>
              </a:rPr>
              <a:t>Projected Revenue</a:t>
            </a:r>
          </a:p>
        </p:txBody>
      </p:sp>
      <p:sp>
        <p:nvSpPr>
          <p:cNvPr id="3" name="Content Placeholder 2">
            <a:extLst>
              <a:ext uri="{FF2B5EF4-FFF2-40B4-BE49-F238E27FC236}"/>
            </a:extLst>
          </p:cNvPr>
          <p:cNvSpPr>
            <a:spLocks noGrp="1"/>
          </p:cNvSpPr>
          <p:nvPr>
            <p:ph sz="half" idx="1"/>
          </p:nvPr>
        </p:nvSpPr>
        <p:spPr>
          <a:xfrm>
            <a:off x="1096963" y="1846263"/>
            <a:ext cx="4938712" cy="4022725"/>
          </a:xfrm>
        </p:spPr>
        <p:txBody>
          <a:bodyPr rtlCol="0">
            <a:normAutofit/>
          </a:bodyPr>
          <a:lstStyle/>
          <a:p>
            <a:pPr marL="91440" indent="-91440" fontAlgn="auto">
              <a:defRPr/>
            </a:pPr>
            <a:r>
              <a:rPr lang="en-US" sz="2400" dirty="0">
                <a:solidFill>
                  <a:schemeClr val="tx1">
                    <a:lumMod val="75000"/>
                    <a:lumOff val="25000"/>
                  </a:schemeClr>
                </a:solidFill>
                <a:cs typeface="Arial" panose="020B0604020202020204" pitchFamily="34" charset="0"/>
              </a:rPr>
              <a:t>Chicago Tribune: In the first twelve days of legalization, </a:t>
            </a:r>
            <a:r>
              <a:rPr lang="en-US" sz="2400" dirty="0">
                <a:solidFill>
                  <a:schemeClr val="tx1">
                    <a:lumMod val="75000"/>
                    <a:lumOff val="25000"/>
                  </a:schemeClr>
                </a:solidFill>
              </a:rPr>
              <a:t>Illinois dispensaries sold more than $19.7 million.</a:t>
            </a:r>
          </a:p>
          <a:p>
            <a:pPr marL="384048" lvl="1" indent="-182880" fontAlgn="auto">
              <a:defRPr/>
            </a:pPr>
            <a:r>
              <a:rPr lang="en-US" sz="2000" dirty="0">
                <a:solidFill>
                  <a:schemeClr val="tx1">
                    <a:lumMod val="75000"/>
                    <a:lumOff val="25000"/>
                  </a:schemeClr>
                </a:solidFill>
              </a:rPr>
              <a:t>Almost half a million transactions.</a:t>
            </a:r>
          </a:p>
          <a:p>
            <a:pPr marL="384048" lvl="1" indent="-182880" fontAlgn="auto">
              <a:defRPr/>
            </a:pPr>
            <a:endParaRPr lang="en-US" sz="2000" dirty="0">
              <a:solidFill>
                <a:schemeClr val="tx1">
                  <a:lumMod val="75000"/>
                  <a:lumOff val="25000"/>
                </a:schemeClr>
              </a:solidFill>
            </a:endParaRPr>
          </a:p>
          <a:p>
            <a:pPr marL="91440" indent="-91440" fontAlgn="auto">
              <a:defRPr/>
            </a:pPr>
            <a:r>
              <a:rPr lang="en-US" sz="2400" dirty="0">
                <a:solidFill>
                  <a:schemeClr val="tx1">
                    <a:lumMod val="75000"/>
                    <a:lumOff val="25000"/>
                  </a:schemeClr>
                </a:solidFill>
                <a:cs typeface="Arial" panose="020B0604020202020204" pitchFamily="34" charset="0"/>
              </a:rPr>
              <a:t>Sun Times: In January 2020, dispensaries sold nearly $40 million of legal weed.</a:t>
            </a:r>
            <a:endParaRPr lang="en-US" sz="2400" dirty="0">
              <a:solidFill>
                <a:schemeClr val="tx1">
                  <a:lumMod val="75000"/>
                  <a:lumOff val="25000"/>
                </a:schemeClr>
              </a:solidFill>
            </a:endParaRPr>
          </a:p>
          <a:p>
            <a:pPr marL="384048" lvl="1" indent="-182880" fontAlgn="auto">
              <a:defRPr/>
            </a:pPr>
            <a:endParaRPr lang="en-US" sz="2000" dirty="0">
              <a:solidFill>
                <a:schemeClr val="tx1">
                  <a:lumMod val="75000"/>
                  <a:lumOff val="25000"/>
                </a:schemeClr>
              </a:solidFill>
            </a:endParaRPr>
          </a:p>
          <a:p>
            <a:pPr marL="384048" lvl="1" indent="-182880" fontAlgn="auto">
              <a:defRPr/>
            </a:pPr>
            <a:endParaRPr lang="en-US" sz="2000" dirty="0">
              <a:solidFill>
                <a:schemeClr val="tx1">
                  <a:lumMod val="75000"/>
                  <a:lumOff val="25000"/>
                </a:schemeClr>
              </a:solidFill>
            </a:endParaRPr>
          </a:p>
          <a:p>
            <a:pPr marL="0" indent="0" fontAlgn="auto">
              <a:buFont typeface="Calibri" pitchFamily="34" charset="0"/>
              <a:buNone/>
              <a:defRPr/>
            </a:pP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p:txBody>
      </p:sp>
      <p:sp>
        <p:nvSpPr>
          <p:cNvPr id="53251" name="Content Placeholder 6"/>
          <p:cNvSpPr>
            <a:spLocks noGrp="1"/>
          </p:cNvSpPr>
          <p:nvPr>
            <p:ph sz="half" idx="2"/>
          </p:nvPr>
        </p:nvSpPr>
        <p:spPr>
          <a:xfrm>
            <a:off x="6218238" y="1846263"/>
            <a:ext cx="4937125" cy="4022725"/>
          </a:xfrm>
          <a:blipFill dpi="0" rotWithShape="1">
            <a:blip r:embed="rId2"/>
            <a:srcRect/>
            <a:stretch>
              <a:fillRect/>
            </a:stretch>
          </a:blipFill>
        </p:spPr>
        <p:txBody>
          <a:bodyPr/>
          <a:lstStyle/>
          <a:p>
            <a:endParaRPr lang="en-US" smtClean="0"/>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It is still </a:t>
            </a:r>
            <a:r>
              <a:rPr lang="en-US" sz="2400" i="1" dirty="0">
                <a:solidFill>
                  <a:schemeClr val="tx1">
                    <a:lumMod val="75000"/>
                    <a:lumOff val="25000"/>
                  </a:schemeClr>
                </a:solidFill>
                <a:latin typeface="+mj-lt"/>
                <a:cs typeface="Arial" panose="020B0604020202020204" pitchFamily="34" charset="0"/>
              </a:rPr>
              <a:t>illegal</a:t>
            </a:r>
            <a:r>
              <a:rPr lang="en-US" sz="2400" dirty="0">
                <a:solidFill>
                  <a:schemeClr val="tx1">
                    <a:lumMod val="75000"/>
                    <a:lumOff val="25000"/>
                  </a:schemeClr>
                </a:solidFill>
                <a:latin typeface="+mj-lt"/>
                <a:cs typeface="Arial" panose="020B0604020202020204" pitchFamily="34" charset="0"/>
              </a:rPr>
              <a:t> to </a:t>
            </a:r>
            <a:r>
              <a:rPr lang="en-US" sz="2400" b="1" dirty="0">
                <a:solidFill>
                  <a:schemeClr val="tx1">
                    <a:lumMod val="75000"/>
                    <a:lumOff val="25000"/>
                  </a:schemeClr>
                </a:solidFill>
                <a:latin typeface="+mj-lt"/>
                <a:cs typeface="Arial" panose="020B0604020202020204" pitchFamily="34" charset="0"/>
              </a:rPr>
              <a:t>possess</a:t>
            </a:r>
            <a:r>
              <a:rPr lang="en-US" sz="2400" dirty="0">
                <a:solidFill>
                  <a:schemeClr val="tx1">
                    <a:lumMod val="75000"/>
                    <a:lumOff val="25000"/>
                  </a:schemeClr>
                </a:solidFill>
                <a:latin typeface="+mj-lt"/>
                <a:cs typeface="Arial" panose="020B0604020202020204" pitchFamily="34" charset="0"/>
              </a:rPr>
              <a:t> cannabis:</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In a private vehicle, unless it’s “in a reasonably secured, sealed container and reasonably inaccessible while the vehicle is moving.”</a:t>
            </a:r>
          </a:p>
          <a:p>
            <a:pPr marL="566928" lvl="2" indent="-182880" fontAlgn="auto">
              <a:defRPr/>
            </a:pPr>
            <a:r>
              <a:rPr lang="en-US" sz="1800" dirty="0">
                <a:solidFill>
                  <a:schemeClr val="tx1">
                    <a:lumMod val="75000"/>
                    <a:lumOff val="25000"/>
                  </a:schemeClr>
                </a:solidFill>
                <a:latin typeface="+mj-lt"/>
                <a:cs typeface="Arial" panose="020B0604020202020204" pitchFamily="34" charset="0"/>
              </a:rPr>
              <a:t>Similar to alcohol open contained laws.</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On school grounds and busses (except for qualifying medical use). </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In licensed day care or social care facilities.</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In any correctional facility.</a:t>
            </a: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Possession restrictions.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2800" dirty="0">
                <a:solidFill>
                  <a:schemeClr val="tx1">
                    <a:lumMod val="75000"/>
                    <a:lumOff val="25000"/>
                  </a:schemeClr>
                </a:solidFill>
                <a:latin typeface="+mj-lt"/>
                <a:cs typeface="Arial" panose="020B0604020202020204" pitchFamily="34" charset="0"/>
              </a:rPr>
              <a:t>It is still </a:t>
            </a:r>
            <a:r>
              <a:rPr lang="en-US" sz="2800" i="1" dirty="0">
                <a:solidFill>
                  <a:schemeClr val="tx1">
                    <a:lumMod val="75000"/>
                    <a:lumOff val="25000"/>
                  </a:schemeClr>
                </a:solidFill>
                <a:latin typeface="+mj-lt"/>
                <a:cs typeface="Arial" panose="020B0604020202020204" pitchFamily="34" charset="0"/>
              </a:rPr>
              <a:t>illegal</a:t>
            </a:r>
            <a:r>
              <a:rPr lang="en-US" sz="2800" dirty="0">
                <a:solidFill>
                  <a:schemeClr val="tx1">
                    <a:lumMod val="75000"/>
                    <a:lumOff val="25000"/>
                  </a:schemeClr>
                </a:solidFill>
                <a:latin typeface="+mj-lt"/>
                <a:cs typeface="Arial" panose="020B0604020202020204" pitchFamily="34" charset="0"/>
              </a:rPr>
              <a:t> to </a:t>
            </a:r>
            <a:r>
              <a:rPr lang="en-US" sz="2800" b="1" dirty="0">
                <a:solidFill>
                  <a:schemeClr val="tx1">
                    <a:lumMod val="75000"/>
                    <a:lumOff val="25000"/>
                  </a:schemeClr>
                </a:solidFill>
                <a:latin typeface="+mj-lt"/>
                <a:cs typeface="Arial" panose="020B0604020202020204" pitchFamily="34" charset="0"/>
              </a:rPr>
              <a:t>use</a:t>
            </a:r>
            <a:r>
              <a:rPr lang="en-US" sz="2800" dirty="0">
                <a:solidFill>
                  <a:schemeClr val="tx1">
                    <a:lumMod val="75000"/>
                    <a:lumOff val="25000"/>
                  </a:schemeClr>
                </a:solidFill>
                <a:latin typeface="+mj-lt"/>
                <a:cs typeface="Arial" panose="020B0604020202020204" pitchFamily="34" charset="0"/>
              </a:rPr>
              <a:t> cannabis:</a:t>
            </a:r>
          </a:p>
          <a:p>
            <a:pPr marL="651510" indent="-342900" fontAlgn="auto">
              <a:defRPr/>
            </a:pPr>
            <a:r>
              <a:rPr lang="en-US" dirty="0">
                <a:solidFill>
                  <a:schemeClr val="tx1">
                    <a:lumMod val="75000"/>
                    <a:lumOff val="25000"/>
                  </a:schemeClr>
                </a:solidFill>
                <a:latin typeface="+mj-lt"/>
              </a:rPr>
              <a:t>In </a:t>
            </a:r>
            <a:r>
              <a:rPr lang="en-US" i="1" dirty="0">
                <a:solidFill>
                  <a:schemeClr val="tx1">
                    <a:lumMod val="75000"/>
                    <a:lumOff val="25000"/>
                  </a:schemeClr>
                </a:solidFill>
                <a:latin typeface="+mj-lt"/>
              </a:rPr>
              <a:t>any</a:t>
            </a:r>
            <a:r>
              <a:rPr lang="en-US" dirty="0">
                <a:solidFill>
                  <a:schemeClr val="tx1">
                    <a:lumMod val="75000"/>
                    <a:lumOff val="25000"/>
                  </a:schemeClr>
                </a:solidFill>
                <a:latin typeface="+mj-lt"/>
              </a:rPr>
              <a:t> motor vehicle.</a:t>
            </a:r>
          </a:p>
          <a:p>
            <a:pPr marL="651510" indent="-342900" fontAlgn="auto">
              <a:defRPr/>
            </a:pPr>
            <a:r>
              <a:rPr lang="en-US" dirty="0">
                <a:solidFill>
                  <a:schemeClr val="tx1">
                    <a:lumMod val="75000"/>
                    <a:lumOff val="25000"/>
                  </a:schemeClr>
                </a:solidFill>
                <a:latin typeface="+mj-lt"/>
              </a:rPr>
              <a:t>Anywhere close to anyone under 21 (unless they are receiving medical marijuana).</a:t>
            </a:r>
          </a:p>
          <a:p>
            <a:pPr marL="651510" indent="-342900" fontAlgn="auto">
              <a:defRPr/>
            </a:pPr>
            <a:r>
              <a:rPr lang="en-US" dirty="0">
                <a:solidFill>
                  <a:schemeClr val="tx1">
                    <a:lumMod val="75000"/>
                    <a:lumOff val="25000"/>
                  </a:schemeClr>
                </a:solidFill>
                <a:latin typeface="+mj-lt"/>
              </a:rPr>
              <a:t>When smoked, in any place where smoking is otherwise prohibited under the Smoke Free Illinois Act (within 15 feet of any work entrance).</a:t>
            </a:r>
          </a:p>
          <a:p>
            <a:pPr marL="651510" indent="-342900" fontAlgn="auto">
              <a:defRPr/>
            </a:pPr>
            <a:r>
              <a:rPr lang="en-US" dirty="0">
                <a:solidFill>
                  <a:schemeClr val="tx1">
                    <a:lumMod val="75000"/>
                    <a:lumOff val="25000"/>
                  </a:schemeClr>
                </a:solidFill>
                <a:latin typeface="+mj-lt"/>
              </a:rPr>
              <a:t>In any “public place.”</a:t>
            </a:r>
          </a:p>
          <a:p>
            <a:pPr marL="925830" lvl="1" indent="-342900" fontAlgn="auto">
              <a:defRPr/>
            </a:pPr>
            <a:r>
              <a:rPr lang="en-US" sz="2000" dirty="0">
                <a:solidFill>
                  <a:schemeClr val="tx1">
                    <a:lumMod val="75000"/>
                    <a:lumOff val="25000"/>
                  </a:schemeClr>
                </a:solidFill>
                <a:latin typeface="+mj-lt"/>
              </a:rPr>
              <a:t>Defined as any place where a person could reasonably be expected to be observed by others,” including “all parts of buildings owned in whole or in part, or leased, by the State or a unit of local government.”</a:t>
            </a:r>
          </a:p>
          <a:p>
            <a:pPr marL="925830" lvl="1" indent="-342900" fontAlgn="auto">
              <a:defRPr/>
            </a:pPr>
            <a:endParaRPr lang="en-US" dirty="0">
              <a:solidFill>
                <a:schemeClr val="tx1">
                  <a:lumMod val="75000"/>
                  <a:lumOff val="25000"/>
                </a:schemeClr>
              </a:solidFill>
            </a:endParaRPr>
          </a:p>
          <a:p>
            <a:pPr marL="651510" indent="-342900" fontAlgn="auto">
              <a:defRPr/>
            </a:pPr>
            <a:endParaRPr lang="en-US" dirty="0">
              <a:solidFill>
                <a:schemeClr val="tx1">
                  <a:lumMod val="75000"/>
                  <a:lumOff val="25000"/>
                </a:schemeClr>
              </a:solidFill>
            </a:endParaRPr>
          </a:p>
          <a:p>
            <a:pPr marL="925830" lvl="1" indent="-342900" fontAlgn="auto">
              <a:defRPr/>
            </a:pPr>
            <a:endParaRPr lang="en-US" sz="1300" dirty="0">
              <a:solidFill>
                <a:schemeClr val="tx1">
                  <a:lumMod val="75000"/>
                  <a:lumOff val="25000"/>
                </a:schemeClr>
              </a:solidFill>
            </a:endParaRPr>
          </a:p>
          <a:p>
            <a:pPr marL="384048" lvl="1" indent="-182880" fontAlgn="auto">
              <a:defRPr/>
            </a:pPr>
            <a:endParaRPr lang="en-US" sz="2000" dirty="0">
              <a:solidFill>
                <a:schemeClr val="tx1">
                  <a:lumMod val="75000"/>
                  <a:lumOff val="25000"/>
                </a:schemeClr>
              </a:solidFill>
              <a:latin typeface="+mj-lt"/>
              <a:cs typeface="Arial" panose="020B0604020202020204" pitchFamily="34" charset="0"/>
            </a:endParaRP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Consumption restrictions.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It is still </a:t>
            </a:r>
            <a:r>
              <a:rPr lang="en-US" sz="2400" i="1" dirty="0">
                <a:solidFill>
                  <a:schemeClr val="tx1">
                    <a:lumMod val="75000"/>
                    <a:lumOff val="25000"/>
                  </a:schemeClr>
                </a:solidFill>
                <a:latin typeface="+mj-lt"/>
                <a:cs typeface="Arial" panose="020B0604020202020204" pitchFamily="34" charset="0"/>
              </a:rPr>
              <a:t>illegal</a:t>
            </a:r>
            <a:r>
              <a:rPr lang="en-US" sz="2400" dirty="0">
                <a:solidFill>
                  <a:schemeClr val="tx1">
                    <a:lumMod val="75000"/>
                    <a:lumOff val="25000"/>
                  </a:schemeClr>
                </a:solidFill>
                <a:latin typeface="+mj-lt"/>
                <a:cs typeface="Arial" panose="020B0604020202020204" pitchFamily="34" charset="0"/>
              </a:rPr>
              <a:t> to </a:t>
            </a:r>
            <a:r>
              <a:rPr lang="en-US" sz="2400" b="1" dirty="0">
                <a:solidFill>
                  <a:schemeClr val="tx1">
                    <a:lumMod val="75000"/>
                    <a:lumOff val="25000"/>
                  </a:schemeClr>
                </a:solidFill>
                <a:latin typeface="+mj-lt"/>
                <a:cs typeface="Arial" panose="020B0604020202020204" pitchFamily="34" charset="0"/>
              </a:rPr>
              <a:t>use</a:t>
            </a:r>
            <a:r>
              <a:rPr lang="en-US" sz="2400" dirty="0">
                <a:solidFill>
                  <a:schemeClr val="tx1">
                    <a:lumMod val="75000"/>
                    <a:lumOff val="25000"/>
                  </a:schemeClr>
                </a:solidFill>
                <a:latin typeface="+mj-lt"/>
                <a:cs typeface="Arial" panose="020B0604020202020204" pitchFamily="34" charset="0"/>
              </a:rPr>
              <a:t> cannabis if you’re under 21.</a:t>
            </a:r>
          </a:p>
          <a:p>
            <a:pPr marL="651510" indent="-342900" fontAlgn="auto">
              <a:defRPr/>
            </a:pPr>
            <a:r>
              <a:rPr lang="en-US" dirty="0">
                <a:solidFill>
                  <a:schemeClr val="tx1">
                    <a:lumMod val="75000"/>
                    <a:lumOff val="25000"/>
                  </a:schemeClr>
                </a:solidFill>
              </a:rPr>
              <a:t>Violation: Class A misdemeanor consistent with the Liquor Control Act of 1934 (i.e., up to 364 days jail time and/or up to $2,500 fine)</a:t>
            </a:r>
          </a:p>
          <a:p>
            <a:pPr marL="651510" indent="-342900" fontAlgn="auto">
              <a:defRPr/>
            </a:pPr>
            <a:r>
              <a:rPr lang="en-US" dirty="0">
                <a:solidFill>
                  <a:schemeClr val="tx1">
                    <a:lumMod val="75000"/>
                    <a:lumOff val="25000"/>
                  </a:schemeClr>
                </a:solidFill>
              </a:rPr>
              <a:t>Secretary of State may suspend or revoke the driving privilege</a:t>
            </a:r>
          </a:p>
          <a:p>
            <a:pPr marL="308610" indent="0" fontAlgn="auto">
              <a:buFont typeface="Calibri" pitchFamily="34" charset="0"/>
              <a:buNone/>
              <a:defRPr/>
            </a:pPr>
            <a:endParaRPr lang="en-US" dirty="0">
              <a:solidFill>
                <a:schemeClr val="tx1">
                  <a:lumMod val="75000"/>
                  <a:lumOff val="25000"/>
                </a:schemeClr>
              </a:solidFill>
            </a:endParaRPr>
          </a:p>
          <a:p>
            <a:pPr marL="91440" indent="-91440" fontAlgn="auto">
              <a:defRPr/>
            </a:pPr>
            <a:r>
              <a:rPr lang="en-US" sz="2400" dirty="0">
                <a:solidFill>
                  <a:schemeClr val="tx1">
                    <a:lumMod val="75000"/>
                    <a:lumOff val="25000"/>
                  </a:schemeClr>
                </a:solidFill>
                <a:latin typeface="+mj-lt"/>
                <a:cs typeface="Arial" panose="020B0604020202020204" pitchFamily="34" charset="0"/>
              </a:rPr>
              <a:t>It is still </a:t>
            </a:r>
            <a:r>
              <a:rPr lang="en-US" sz="2400" i="1" dirty="0">
                <a:solidFill>
                  <a:schemeClr val="tx1">
                    <a:lumMod val="75000"/>
                    <a:lumOff val="25000"/>
                  </a:schemeClr>
                </a:solidFill>
                <a:latin typeface="+mj-lt"/>
                <a:cs typeface="Arial" panose="020B0604020202020204" pitchFamily="34" charset="0"/>
              </a:rPr>
              <a:t>illegal</a:t>
            </a:r>
            <a:r>
              <a:rPr lang="en-US" sz="2400" dirty="0">
                <a:solidFill>
                  <a:schemeClr val="tx1">
                    <a:lumMod val="75000"/>
                    <a:lumOff val="25000"/>
                  </a:schemeClr>
                </a:solidFill>
                <a:latin typeface="+mj-lt"/>
                <a:cs typeface="Arial" panose="020B0604020202020204" pitchFamily="34" charset="0"/>
              </a:rPr>
              <a:t> to purchase marijuana for someone under 21.</a:t>
            </a:r>
          </a:p>
          <a:p>
            <a:pPr marL="91440" indent="-91440" fontAlgn="auto">
              <a:defRPr/>
            </a:pPr>
            <a:endParaRPr lang="en-US" sz="1800" dirty="0">
              <a:solidFill>
                <a:schemeClr val="tx1">
                  <a:lumMod val="75000"/>
                  <a:lumOff val="25000"/>
                </a:schemeClr>
              </a:solidFill>
            </a:endParaRPr>
          </a:p>
          <a:p>
            <a:pPr marL="651510" indent="-342900" fontAlgn="auto">
              <a:defRPr/>
            </a:pPr>
            <a:endParaRPr lang="en-US" dirty="0">
              <a:solidFill>
                <a:schemeClr val="tx1">
                  <a:lumMod val="75000"/>
                  <a:lumOff val="25000"/>
                </a:schemeClr>
              </a:solidFill>
            </a:endParaRPr>
          </a:p>
          <a:p>
            <a:pPr marL="651510" indent="-342900" fontAlgn="auto">
              <a:defRPr/>
            </a:pPr>
            <a:endParaRPr lang="en-US" dirty="0">
              <a:solidFill>
                <a:schemeClr val="tx1">
                  <a:lumMod val="75000"/>
                  <a:lumOff val="25000"/>
                </a:schemeClr>
              </a:solidFill>
            </a:endParaRPr>
          </a:p>
          <a:p>
            <a:pPr marL="651510" indent="-342900" fontAlgn="auto">
              <a:defRPr/>
            </a:pPr>
            <a:endParaRPr lang="en-US" dirty="0">
              <a:solidFill>
                <a:schemeClr val="tx1">
                  <a:lumMod val="75000"/>
                  <a:lumOff val="25000"/>
                </a:schemeClr>
              </a:solidFill>
            </a:endParaRPr>
          </a:p>
          <a:p>
            <a:pPr marL="925830" lvl="1" indent="-342900" fontAlgn="auto">
              <a:defRPr/>
            </a:pPr>
            <a:endParaRPr lang="en-US" sz="1300" dirty="0">
              <a:solidFill>
                <a:schemeClr val="tx1">
                  <a:lumMod val="75000"/>
                  <a:lumOff val="25000"/>
                </a:schemeClr>
              </a:solidFill>
            </a:endParaRPr>
          </a:p>
          <a:p>
            <a:pPr marL="384048" lvl="1" indent="-182880" fontAlgn="auto">
              <a:defRPr/>
            </a:pPr>
            <a:endParaRPr lang="en-US" sz="2000" dirty="0">
              <a:solidFill>
                <a:schemeClr val="tx1">
                  <a:lumMod val="75000"/>
                  <a:lumOff val="25000"/>
                </a:schemeClr>
              </a:solidFill>
              <a:latin typeface="+mj-lt"/>
              <a:cs typeface="Arial" panose="020B0604020202020204" pitchFamily="34" charset="0"/>
            </a:endParaRP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Underage restrictions.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Prohibited advertisements are those:</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promote the overconsumption of cannabis.</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display cannabis.</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show someone under 21 consuming cannabis.</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make health or medicinal claims about cannabis.</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include the image of the cannabis leaf or bud.</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include any image that is likely to appeal to minors.</a:t>
            </a:r>
          </a:p>
          <a:p>
            <a:pPr marL="384048" lvl="1" indent="-182880" fontAlgn="auto">
              <a:defRPr/>
            </a:pPr>
            <a:r>
              <a:rPr lang="en-US" dirty="0">
                <a:solidFill>
                  <a:schemeClr val="tx1">
                    <a:lumMod val="75000"/>
                    <a:lumOff val="25000"/>
                  </a:schemeClr>
                </a:solidFill>
                <a:latin typeface="+mj-lt"/>
                <a:cs typeface="Arial" panose="020B0604020202020204" pitchFamily="34" charset="0"/>
              </a:rPr>
              <a:t>That are false or misleading.</a:t>
            </a:r>
          </a:p>
          <a:p>
            <a:pPr marL="384048" lvl="1" indent="-182880" fontAlgn="auto">
              <a:defRPr/>
            </a:pPr>
            <a:r>
              <a:rPr lang="en-US" dirty="0">
                <a:solidFill>
                  <a:schemeClr val="tx1">
                    <a:lumMod val="75000"/>
                    <a:lumOff val="25000"/>
                  </a:schemeClr>
                </a:solidFill>
                <a:cs typeface="Arial" panose="020B0604020202020204" pitchFamily="34" charset="0"/>
              </a:rPr>
              <a:t>Located on or in a public transportation vehicle or on a public transportation shelter.</a:t>
            </a: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r>
              <a:rPr lang="en-US" dirty="0">
                <a:solidFill>
                  <a:schemeClr val="tx1">
                    <a:lumMod val="75000"/>
                    <a:lumOff val="25000"/>
                  </a:schemeClr>
                </a:solidFill>
                <a:latin typeface="+mj-lt"/>
                <a:cs typeface="Arial" panose="020B0604020202020204" pitchFamily="34" charset="0"/>
              </a:rPr>
              <a:t>Located within 1000 feet of school grounds, playgrounds, hospitals, health care facilities, recreation centers, child care centers, public parks, public libraries, or game arcades that admit persons under the age of 21.</a:t>
            </a:r>
          </a:p>
          <a:p>
            <a:pPr marL="384048" lvl="1" indent="-182880" fontAlgn="auto">
              <a:defRPr/>
            </a:pPr>
            <a:r>
              <a:rPr lang="en-US" b="1" dirty="0">
                <a:solidFill>
                  <a:schemeClr val="tx1">
                    <a:lumMod val="75000"/>
                    <a:lumOff val="25000"/>
                  </a:schemeClr>
                </a:solidFill>
                <a:cs typeface="Arial" panose="020B0604020202020204" pitchFamily="34" charset="0"/>
              </a:rPr>
              <a:t>Located on or in publicly owned or operated property.</a:t>
            </a:r>
          </a:p>
          <a:p>
            <a:pPr marL="384048" lvl="1" indent="-182880" fontAlgn="auto">
              <a:defRPr/>
            </a:pPr>
            <a:endParaRPr lang="en-US" sz="1700" dirty="0">
              <a:solidFill>
                <a:schemeClr val="tx1">
                  <a:lumMod val="75000"/>
                  <a:lumOff val="25000"/>
                </a:schemeClr>
              </a:solidFill>
              <a:latin typeface="+mj-lt"/>
              <a:cs typeface="Arial" panose="020B0604020202020204" pitchFamily="34" charset="0"/>
            </a:endParaRP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Advertising restrictions.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Marijuana</a:t>
            </a:r>
          </a:p>
        </p:txBody>
      </p:sp>
      <p:sp>
        <p:nvSpPr>
          <p:cNvPr id="3" name="Text Placeholder 2">
            <a:extLst>
              <a:ext uri="{FF2B5EF4-FFF2-40B4-BE49-F238E27FC236}"/>
            </a:extLst>
          </p:cNvPr>
          <p:cNvSpPr>
            <a:spLocks noGrp="1"/>
          </p:cNvSpPr>
          <p:nvPr>
            <p:ph type="body" idx="1"/>
          </p:nvPr>
        </p:nvSpPr>
        <p:spPr>
          <a:xfrm>
            <a:off x="1096963" y="4452938"/>
            <a:ext cx="10058400" cy="1143000"/>
          </a:xfrm>
        </p:spPr>
        <p:txBody>
          <a:bodyPr rtlCol="0"/>
          <a:lstStyle/>
          <a:p>
            <a:pPr fontAlgn="auto">
              <a:defRPr/>
            </a:pPr>
            <a:r>
              <a:rPr lang="en-US" sz="2800" dirty="0">
                <a:latin typeface="Arial" panose="020B0604020202020204" pitchFamily="34" charset="0"/>
                <a:cs typeface="Arial" panose="020B0604020202020204" pitchFamily="34" charset="0"/>
              </a:rPr>
              <a:t>Generally</a:t>
            </a:r>
          </a:p>
        </p:txBody>
      </p:sp>
      <p:pic>
        <p:nvPicPr>
          <p:cNvPr id="17411" name="Picture 2" descr="Image result for weed leaf"/>
          <p:cNvPicPr>
            <a:picLocks noChangeAspect="1" noChangeArrowheads="1"/>
          </p:cNvPicPr>
          <p:nvPr/>
        </p:nvPicPr>
        <p:blipFill>
          <a:blip r:embed="rId2"/>
          <a:srcRect/>
          <a:stretch>
            <a:fillRect/>
          </a:stretch>
        </p:blipFill>
        <p:spPr bwMode="auto">
          <a:xfrm>
            <a:off x="7432675" y="131763"/>
            <a:ext cx="4194175" cy="419258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3200" dirty="0">
                <a:solidFill>
                  <a:schemeClr val="tx1">
                    <a:lumMod val="75000"/>
                    <a:lumOff val="25000"/>
                  </a:schemeClr>
                </a:solidFill>
                <a:latin typeface="+mj-lt"/>
                <a:cs typeface="Arial" panose="020B0604020202020204" pitchFamily="34" charset="0"/>
              </a:rPr>
              <a:t>Driving stoned is a criminal offense.</a:t>
            </a:r>
          </a:p>
          <a:p>
            <a:pPr marL="91440" indent="-91440" fontAlgn="auto">
              <a:defRPr/>
            </a:pPr>
            <a:r>
              <a:rPr lang="en-US" sz="3200" dirty="0">
                <a:solidFill>
                  <a:schemeClr val="tx1">
                    <a:lumMod val="75000"/>
                    <a:lumOff val="25000"/>
                  </a:schemeClr>
                </a:solidFill>
                <a:latin typeface="+mj-lt"/>
                <a:cs typeface="Arial" panose="020B0604020202020204" pitchFamily="34" charset="0"/>
              </a:rPr>
              <a:t>DUI Statute presumes impairment at 5 nanograms of THC in blood. </a:t>
            </a:r>
          </a:p>
          <a:p>
            <a:pPr marL="384048" lvl="1" indent="-182880" fontAlgn="auto">
              <a:defRPr/>
            </a:pPr>
            <a:endParaRPr lang="en-US" sz="1700" dirty="0">
              <a:solidFill>
                <a:schemeClr val="tx1">
                  <a:lumMod val="75000"/>
                  <a:lumOff val="25000"/>
                </a:schemeClr>
              </a:solidFill>
              <a:latin typeface="+mj-lt"/>
              <a:cs typeface="Arial" panose="020B0604020202020204" pitchFamily="34" charset="0"/>
            </a:endParaRP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Driving While Intoxicated.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r>
              <a:rPr lang="en-US" sz="3200" dirty="0">
                <a:solidFill>
                  <a:schemeClr val="tx1">
                    <a:lumMod val="75000"/>
                    <a:lumOff val="25000"/>
                  </a:schemeClr>
                </a:solidFill>
                <a:latin typeface="+mj-lt"/>
                <a:cs typeface="Arial" panose="020B0604020202020204" pitchFamily="34" charset="0"/>
              </a:rPr>
              <a:t>No workers’ compensation shall be payable if:</a:t>
            </a:r>
          </a:p>
          <a:p>
            <a:pPr marL="384048" lvl="1" indent="-182880" fontAlgn="auto">
              <a:defRPr/>
            </a:pPr>
            <a:r>
              <a:rPr lang="en-US" sz="2800" dirty="0">
                <a:solidFill>
                  <a:schemeClr val="tx1">
                    <a:lumMod val="75000"/>
                    <a:lumOff val="25000"/>
                  </a:schemeClr>
                </a:solidFill>
                <a:latin typeface="+mj-lt"/>
                <a:cs typeface="Arial" panose="020B0604020202020204" pitchFamily="34" charset="0"/>
              </a:rPr>
              <a:t>(1) an employee’s intoxication is the proximate cause of the accident, or </a:t>
            </a:r>
          </a:p>
          <a:p>
            <a:pPr marL="384048" lvl="1" indent="-182880" fontAlgn="auto">
              <a:defRPr/>
            </a:pPr>
            <a:r>
              <a:rPr lang="en-US" sz="2800" dirty="0">
                <a:solidFill>
                  <a:schemeClr val="tx1">
                    <a:lumMod val="75000"/>
                    <a:lumOff val="25000"/>
                  </a:schemeClr>
                </a:solidFill>
                <a:latin typeface="+mj-lt"/>
                <a:cs typeface="Arial" panose="020B0604020202020204" pitchFamily="34" charset="0"/>
              </a:rPr>
              <a:t>(2) the employee was so intoxicated at the time of the accident as to constitute a departure from his/her employment. </a:t>
            </a:r>
          </a:p>
          <a:p>
            <a:pPr marL="91440" indent="-91440" fontAlgn="auto">
              <a:defRPr/>
            </a:pPr>
            <a:r>
              <a:rPr lang="en-US" sz="2800" dirty="0">
                <a:solidFill>
                  <a:schemeClr val="tx1">
                    <a:lumMod val="75000"/>
                    <a:lumOff val="25000"/>
                  </a:schemeClr>
                </a:solidFill>
                <a:latin typeface="+mj-lt"/>
                <a:cs typeface="Arial" panose="020B0604020202020204" pitchFamily="34" charset="0"/>
              </a:rPr>
              <a:t>Just as with alcohol, if an employee is intoxicated/high on marijuana at the time of the accident, it is presumed the employee’s intoxication is the cause of the accident. </a:t>
            </a: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Workers’ Compensation.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extLst>
          </p:cNvPr>
          <p:cNvSpPr>
            <a:spLocks noGrp="1"/>
          </p:cNvSpPr>
          <p:nvPr>
            <p:ph type="title"/>
          </p:nvPr>
        </p:nvSpPr>
        <p:spPr>
          <a:xfrm>
            <a:off x="457200" y="593725"/>
            <a:ext cx="3200400" cy="2286000"/>
          </a:xfrm>
        </p:spPr>
        <p:txBody>
          <a:bodyPr/>
          <a:lstStyle/>
          <a:p>
            <a:pPr fontAlgn="auto">
              <a:spcAft>
                <a:spcPts val="0"/>
              </a:spcAft>
              <a:defRPr/>
            </a:pPr>
            <a:r>
              <a:rPr lang="en-US" b="1" dirty="0"/>
              <a:t>What hasn’t changed?</a:t>
            </a:r>
          </a:p>
        </p:txBody>
      </p:sp>
      <p:sp>
        <p:nvSpPr>
          <p:cNvPr id="3" name="Content Placeholder 2">
            <a:extLst>
              <a:ext uri="{FF2B5EF4-FFF2-40B4-BE49-F238E27FC236}"/>
            </a:extLst>
          </p:cNvPr>
          <p:cNvSpPr>
            <a:spLocks noGrp="1"/>
          </p:cNvSpPr>
          <p:nvPr>
            <p:ph idx="1"/>
          </p:nvPr>
        </p:nvSpPr>
        <p:spPr>
          <a:xfrm>
            <a:off x="4800600" y="731838"/>
            <a:ext cx="6492875" cy="5257800"/>
          </a:xfrm>
        </p:spPr>
        <p:txBody>
          <a:bodyPr rtlCol="0">
            <a:normAutofit/>
          </a:bodyPr>
          <a:lstStyle/>
          <a:p>
            <a:pPr marL="91440" indent="-91440" fontAlgn="auto">
              <a:defRPr/>
            </a:pPr>
            <a:endParaRPr lang="en-US" sz="2400" b="1" dirty="0">
              <a:solidFill>
                <a:schemeClr val="tx1">
                  <a:lumMod val="75000"/>
                  <a:lumOff val="25000"/>
                </a:schemeClr>
              </a:solidFill>
              <a:latin typeface="+mj-lt"/>
              <a:cs typeface="Arial" panose="020B0604020202020204" pitchFamily="34" charset="0"/>
            </a:endParaRPr>
          </a:p>
          <a:p>
            <a:pPr marL="384048" lvl="1" indent="-182880" fontAlgn="auto">
              <a:defRPr/>
            </a:pPr>
            <a:r>
              <a:rPr lang="en-US" sz="2400" dirty="0">
                <a:solidFill>
                  <a:schemeClr val="tx1">
                    <a:lumMod val="75000"/>
                    <a:lumOff val="25000"/>
                  </a:schemeClr>
                </a:solidFill>
                <a:latin typeface="+mj-lt"/>
                <a:cs typeface="Arial" panose="020B0604020202020204" pitchFamily="34" charset="0"/>
              </a:rPr>
              <a:t>Cannabis is still illegal under Federal law.</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Compliance with Federal laws still required.</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Drug Free Workplace Act:</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Requires all federal grantees to agree they will provide drug-free workplaces as a precondition of receiving a contract or grant from a Federal agency.</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Does not require drug testing.</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Does not require an employer to fire an employee who tests positive.</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CDL Requirements:</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Independent drug testing requirements dictated by Federal regulation.</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Testing positive on CDL drug test may result in loss of license.</a:t>
            </a: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p:txBody>
      </p:sp>
      <p:sp>
        <p:nvSpPr>
          <p:cNvPr id="4" name="Content Placeholder 3">
            <a:extLst>
              <a:ext uri="{FF2B5EF4-FFF2-40B4-BE49-F238E27FC236}"/>
            </a:extLst>
          </p:cNvPr>
          <p:cNvSpPr>
            <a:spLocks noGrp="1"/>
          </p:cNvSpPr>
          <p:nvPr>
            <p:ph type="body" sz="half" idx="2"/>
          </p:nvPr>
        </p:nvSpPr>
        <p:spPr>
          <a:xfrm>
            <a:off x="457200" y="2925763"/>
            <a:ext cx="3200400" cy="3379787"/>
          </a:xfrm>
        </p:spPr>
        <p:txBody>
          <a:bodyPr rtlCol="0"/>
          <a:lstStyle/>
          <a:p>
            <a:pPr fontAlgn="auto">
              <a:defRPr/>
            </a:pPr>
            <a:r>
              <a:rPr lang="en-US" sz="3600" i="1" dirty="0">
                <a:latin typeface="+mj-lt"/>
                <a:cs typeface="Arial" panose="020B0604020202020204" pitchFamily="34" charset="0"/>
              </a:rPr>
              <a:t>Still banned by the Federal government.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Employer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Protections</a:t>
            </a:r>
          </a:p>
        </p:txBody>
      </p:sp>
      <p:sp>
        <p:nvSpPr>
          <p:cNvPr id="3" name="Text Placeholder 2">
            <a:extLst>
              <a:ext uri="{FF2B5EF4-FFF2-40B4-BE49-F238E27FC236}"/>
            </a:extLst>
          </p:cNvPr>
          <p:cNvSpPr>
            <a:spLocks noGrp="1"/>
          </p:cNvSpPr>
          <p:nvPr>
            <p:ph type="body" idx="1"/>
          </p:nvPr>
        </p:nvSpPr>
        <p:spPr>
          <a:xfrm>
            <a:off x="1096963" y="4452938"/>
            <a:ext cx="10058400" cy="1143000"/>
          </a:xfrm>
        </p:spPr>
        <p:txBody>
          <a:bodyPr rtlCol="0"/>
          <a:lstStyle/>
          <a:p>
            <a:pPr fontAlgn="auto">
              <a:defRPr/>
            </a:pPr>
            <a:endParaRPr lang="en-US"/>
          </a:p>
        </p:txBody>
      </p:sp>
      <p:pic>
        <p:nvPicPr>
          <p:cNvPr id="61443" name="Picture 10" descr="Image result for weed leaf design"/>
          <p:cNvPicPr>
            <a:picLocks noChangeAspect="1" noChangeArrowheads="1"/>
          </p:cNvPicPr>
          <p:nvPr/>
        </p:nvPicPr>
        <p:blipFill>
          <a:blip r:embed="rId2"/>
          <a:srcRect/>
          <a:stretch>
            <a:fillRect/>
          </a:stretch>
        </p:blipFill>
        <p:spPr bwMode="auto">
          <a:xfrm>
            <a:off x="8331200" y="252413"/>
            <a:ext cx="3475038" cy="3921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Employer Protections</a:t>
            </a:r>
          </a:p>
        </p:txBody>
      </p:sp>
      <p:sp>
        <p:nvSpPr>
          <p:cNvPr id="62466" name="Content Placeholder 4"/>
          <p:cNvSpPr>
            <a:spLocks noGrp="1"/>
          </p:cNvSpPr>
          <p:nvPr>
            <p:ph idx="1"/>
          </p:nvPr>
        </p:nvSpPr>
        <p:spPr/>
        <p:txBody>
          <a:bodyPr/>
          <a:lstStyle/>
          <a:p>
            <a:r>
              <a:rPr lang="en-US" sz="2800" smtClean="0"/>
              <a:t>Cannabis Act Preamble: “Employee workplace safety shall not be diminished and employer workplace policies shall be interpreted broadly to protect employee safety.” 410 ILCS 705/1-5(e).</a:t>
            </a:r>
          </a:p>
          <a:p>
            <a:r>
              <a:rPr lang="en-US" sz="2800" smtClean="0"/>
              <a:t>The Act has been reported to provide the most extensive workplace protections for employers of </a:t>
            </a:r>
            <a:r>
              <a:rPr lang="en-US" sz="2800" b="1" smtClean="0"/>
              <a:t>any</a:t>
            </a:r>
            <a:r>
              <a:rPr lang="en-US" sz="2800" smtClean="0"/>
              <a:t> marijuana legalization effort in the country. </a:t>
            </a:r>
          </a:p>
          <a:p>
            <a:r>
              <a:rPr lang="en-US" sz="2800" smtClean="0"/>
              <a:t>Why? </a:t>
            </a:r>
          </a:p>
          <a:p>
            <a:pPr lvl="1"/>
            <a:r>
              <a:rPr lang="en-US" sz="2400" smtClean="0"/>
              <a:t>Employers got a seat at the table during the Cannabis Act’s formulation.</a:t>
            </a:r>
          </a:p>
          <a:p>
            <a:pPr lvl="1"/>
            <a:r>
              <a:rPr lang="en-US" sz="2400" smtClean="0"/>
              <a:t>Including employers who were worried about losing Federal funding.</a:t>
            </a:r>
          </a:p>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Zero Tolerance Policies</a:t>
            </a:r>
          </a:p>
        </p:txBody>
      </p:sp>
      <p:sp>
        <p:nvSpPr>
          <p:cNvPr id="63490" name="Content Placeholder 4"/>
          <p:cNvSpPr>
            <a:spLocks noGrp="1"/>
          </p:cNvSpPr>
          <p:nvPr>
            <p:ph idx="1"/>
          </p:nvPr>
        </p:nvSpPr>
        <p:spPr/>
        <p:txBody>
          <a:bodyPr/>
          <a:lstStyle/>
          <a:p>
            <a:pPr lvl="1"/>
            <a:r>
              <a:rPr lang="en-US" sz="3200" smtClean="0"/>
              <a:t>Employers </a:t>
            </a:r>
            <a:r>
              <a:rPr lang="en-US" sz="3200" b="1" smtClean="0"/>
              <a:t>may</a:t>
            </a:r>
            <a:r>
              <a:rPr lang="en-US" sz="3200" smtClean="0"/>
              <a:t> adopt reasonable zero tolerance or drug free workplace policies</a:t>
            </a:r>
          </a:p>
          <a:p>
            <a:pPr lvl="1"/>
            <a:r>
              <a:rPr lang="en-US" sz="3200" smtClean="0"/>
              <a:t>Employers </a:t>
            </a:r>
            <a:r>
              <a:rPr lang="en-US" sz="3200" b="1" smtClean="0"/>
              <a:t>may </a:t>
            </a:r>
            <a:r>
              <a:rPr lang="en-US" sz="3200" smtClean="0"/>
              <a:t>adopt employment policies concerning drug testing, smoking, consumption, storage, or use of cannabis in the workplace or while on call.</a:t>
            </a:r>
          </a:p>
          <a:p>
            <a:pPr lvl="1"/>
            <a:r>
              <a:rPr lang="en-US" sz="3200" smtClean="0"/>
              <a:t>Must be applied in a nondiscriminatory manner.</a:t>
            </a:r>
            <a:endParaRPr lang="en-US" sz="2800" smtClean="0"/>
          </a:p>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Prohibiting On-Duty Impairment</a:t>
            </a:r>
          </a:p>
        </p:txBody>
      </p:sp>
      <p:sp>
        <p:nvSpPr>
          <p:cNvPr id="64514" name="Content Placeholder 4"/>
          <p:cNvSpPr>
            <a:spLocks noGrp="1"/>
          </p:cNvSpPr>
          <p:nvPr>
            <p:ph idx="1"/>
          </p:nvPr>
        </p:nvSpPr>
        <p:spPr/>
        <p:txBody>
          <a:bodyPr/>
          <a:lstStyle/>
          <a:p>
            <a:pPr lvl="1"/>
            <a:r>
              <a:rPr lang="en-US" sz="3200" smtClean="0"/>
              <a:t>Employers do not need to permit an employee to be under the influence of or use cannabis in the workplace.</a:t>
            </a:r>
          </a:p>
          <a:p>
            <a:pPr lvl="1"/>
            <a:r>
              <a:rPr lang="en-US" sz="3200" smtClean="0"/>
              <a:t>An employer can discipline or terminate an employee for violating a valid drug policy.</a:t>
            </a:r>
          </a:p>
          <a:p>
            <a:pPr lvl="1"/>
            <a:r>
              <a:rPr lang="en-US" sz="3200" smtClean="0"/>
              <a:t>There is lawsuit immunity for employers who generate a good faith belief that an employee is impaired by marijuana and then terminate them.</a:t>
            </a:r>
          </a:p>
          <a:p>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“Good Faith Belief”</a:t>
            </a:r>
          </a:p>
        </p:txBody>
      </p:sp>
      <p:sp>
        <p:nvSpPr>
          <p:cNvPr id="65538" name="Content Placeholder 4"/>
          <p:cNvSpPr>
            <a:spLocks noGrp="1"/>
          </p:cNvSpPr>
          <p:nvPr>
            <p:ph idx="1"/>
          </p:nvPr>
        </p:nvSpPr>
        <p:spPr/>
        <p:txBody>
          <a:bodyPr/>
          <a:lstStyle/>
          <a:p>
            <a:pPr lvl="1"/>
            <a:r>
              <a:rPr lang="en-US" sz="2400" b="1" smtClean="0"/>
              <a:t>A “good faith belief”:</a:t>
            </a:r>
          </a:p>
          <a:p>
            <a:pPr lvl="2"/>
            <a:r>
              <a:rPr lang="en-US" sz="2200" smtClean="0"/>
              <a:t>If an employee manifests specific, articulable symptoms while working that decrease or lessen the employee's performance.</a:t>
            </a:r>
          </a:p>
          <a:p>
            <a:pPr lvl="1"/>
            <a:r>
              <a:rPr lang="en-US" sz="2400" b="1" smtClean="0"/>
              <a:t>May include:</a:t>
            </a:r>
          </a:p>
          <a:p>
            <a:pPr lvl="2"/>
            <a:r>
              <a:rPr lang="en-US" sz="2200" smtClean="0"/>
              <a:t>Symptoms of the employee's speech, physical dexterity, agility, coordination, demeanor, irrational or unusual behavior, or negligence or carelessness in operating equipment or machinery.</a:t>
            </a:r>
          </a:p>
          <a:p>
            <a:pPr lvl="2"/>
            <a:r>
              <a:rPr lang="en-US" sz="2200" smtClean="0"/>
              <a:t>Disregard for the safety of the employee or others, or involvement in any accident that results in serious damage to equipment or property.</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Federal Funding Priority</a:t>
            </a:r>
          </a:p>
        </p:txBody>
      </p:sp>
      <p:sp>
        <p:nvSpPr>
          <p:cNvPr id="66562" name="Content Placeholder 4"/>
          <p:cNvSpPr>
            <a:spLocks noGrp="1"/>
          </p:cNvSpPr>
          <p:nvPr>
            <p:ph idx="1"/>
          </p:nvPr>
        </p:nvSpPr>
        <p:spPr/>
        <p:txBody>
          <a:bodyPr/>
          <a:lstStyle/>
          <a:p>
            <a:pPr lvl="1"/>
            <a:r>
              <a:rPr lang="en-US" sz="3200" smtClean="0"/>
              <a:t>Employers do not have to do anything that would cause them to lose federal funding.</a:t>
            </a:r>
          </a:p>
          <a:p>
            <a:pPr lvl="1"/>
            <a:r>
              <a:rPr lang="en-US" sz="3200" smtClean="0"/>
              <a:t>If a Federal grant depends on more onerous Federal requirements, then the Illinois law won’t stand in the way.</a:t>
            </a:r>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Public Safety-Specific Protections</a:t>
            </a:r>
          </a:p>
        </p:txBody>
      </p:sp>
      <p:sp>
        <p:nvSpPr>
          <p:cNvPr id="5" name="Content Placeholder 4">
            <a:extLst>
              <a:ext uri="{FF2B5EF4-FFF2-40B4-BE49-F238E27FC236}"/>
            </a:extLst>
          </p:cNvPr>
          <p:cNvSpPr>
            <a:spLocks noGrp="1"/>
          </p:cNvSpPr>
          <p:nvPr>
            <p:ph idx="1"/>
          </p:nvPr>
        </p:nvSpPr>
        <p:spPr/>
        <p:txBody>
          <a:bodyPr rtlCol="0">
            <a:normAutofit lnSpcReduction="10000"/>
          </a:bodyPr>
          <a:lstStyle/>
          <a:p>
            <a:pPr marL="384048" lvl="1" indent="-182880" fontAlgn="auto">
              <a:defRPr/>
            </a:pPr>
            <a:r>
              <a:rPr lang="en-US" sz="2800" dirty="0">
                <a:solidFill>
                  <a:schemeClr val="tx1">
                    <a:lumMod val="75000"/>
                    <a:lumOff val="25000"/>
                  </a:schemeClr>
                </a:solidFill>
              </a:rPr>
              <a:t>Firefighters / police officers cannot use or be under the influence of cannabis while on duty or “on call.” </a:t>
            </a:r>
          </a:p>
          <a:p>
            <a:pPr marL="566928" lvl="2" indent="-182880" fontAlgn="auto">
              <a:defRPr/>
            </a:pPr>
            <a:r>
              <a:rPr lang="en-US" sz="2400" dirty="0">
                <a:solidFill>
                  <a:schemeClr val="tx1">
                    <a:lumMod val="75000"/>
                    <a:lumOff val="25000"/>
                  </a:schemeClr>
                </a:solidFill>
              </a:rPr>
              <a:t>When an employee is scheduled with at least 24 hours' notice by his or her employer to be on standby.</a:t>
            </a:r>
          </a:p>
          <a:p>
            <a:pPr marL="384048" lvl="1" indent="-182880" fontAlgn="auto">
              <a:defRPr/>
            </a:pPr>
            <a:r>
              <a:rPr lang="en-US" sz="2800" dirty="0">
                <a:solidFill>
                  <a:schemeClr val="tx1">
                    <a:lumMod val="75000"/>
                    <a:lumOff val="25000"/>
                  </a:schemeClr>
                </a:solidFill>
              </a:rPr>
              <a:t>Public safety employers </a:t>
            </a:r>
            <a:r>
              <a:rPr lang="en-US" sz="2800" b="1" dirty="0">
                <a:solidFill>
                  <a:schemeClr val="tx1">
                    <a:lumMod val="75000"/>
                    <a:lumOff val="25000"/>
                  </a:schemeClr>
                </a:solidFill>
              </a:rPr>
              <a:t>can</a:t>
            </a:r>
            <a:r>
              <a:rPr lang="en-US" sz="2800" dirty="0">
                <a:solidFill>
                  <a:schemeClr val="tx1">
                    <a:lumMod val="75000"/>
                    <a:lumOff val="25000"/>
                  </a:schemeClr>
                </a:solidFill>
              </a:rPr>
              <a:t> ban (1) off-duty use, (2) possession, (3) sale, (4) purchase, and (5) delivery of cannabis by firefighters / police officers.</a:t>
            </a:r>
          </a:p>
          <a:p>
            <a:pPr marL="566928" lvl="2" indent="-182880" fontAlgn="auto">
              <a:defRPr/>
            </a:pPr>
            <a:r>
              <a:rPr lang="en-US" sz="2400" dirty="0">
                <a:solidFill>
                  <a:schemeClr val="tx1">
                    <a:lumMod val="75000"/>
                    <a:lumOff val="25000"/>
                  </a:schemeClr>
                </a:solidFill>
              </a:rPr>
              <a:t>Wasn’t always the case – new addition as of November 2019.</a:t>
            </a:r>
          </a:p>
          <a:p>
            <a:pPr marL="384048" lvl="1" indent="-182880" fontAlgn="auto">
              <a:defRPr/>
            </a:pPr>
            <a:r>
              <a:rPr lang="en-US" sz="2800" dirty="0">
                <a:solidFill>
                  <a:schemeClr val="tx1">
                    <a:lumMod val="75000"/>
                    <a:lumOff val="25000"/>
                  </a:schemeClr>
                </a:solidFill>
              </a:rPr>
              <a:t>One qualification: Employees can’t be disciplined for the lawful possession / consumption of the employee’s family members.</a:t>
            </a:r>
            <a:endParaRPr lang="en-US" sz="2400" dirty="0">
              <a:solidFill>
                <a:schemeClr val="tx1">
                  <a:lumMod val="75000"/>
                  <a:lumOff val="25000"/>
                </a:schemeClr>
              </a:solidFill>
            </a:endParaRPr>
          </a:p>
          <a:p>
            <a:pPr marL="384048" lvl="1" indent="-182880" fontAlgn="auto">
              <a:defRPr/>
            </a:pPr>
            <a:endParaRPr lang="en-US" sz="2400" dirty="0">
              <a:solidFill>
                <a:schemeClr val="tx1">
                  <a:lumMod val="75000"/>
                  <a:lumOff val="25000"/>
                </a:schemeClr>
              </a:solidFill>
            </a:endParaRPr>
          </a:p>
          <a:p>
            <a:pPr marL="91440" indent="-91440" fontAlgn="auto">
              <a:defRPr/>
            </a:pPr>
            <a:endParaRPr lang="en-US"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Background: Marijuana</a:t>
            </a:r>
            <a:endParaRPr lang="en-US" dirty="0">
              <a:solidFill>
                <a:schemeClr val="tx1">
                  <a:lumMod val="75000"/>
                  <a:lumOff val="25000"/>
                </a:schemeClr>
              </a:solidFill>
            </a:endParaRPr>
          </a:p>
        </p:txBody>
      </p:sp>
      <p:sp>
        <p:nvSpPr>
          <p:cNvPr id="18434" name="Content Placeholder 2"/>
          <p:cNvSpPr>
            <a:spLocks noGrp="1"/>
          </p:cNvSpPr>
          <p:nvPr>
            <p:ph idx="1"/>
          </p:nvPr>
        </p:nvSpPr>
        <p:spPr/>
        <p:txBody>
          <a:bodyPr/>
          <a:lstStyle/>
          <a:p>
            <a:pPr>
              <a:buFont typeface="Arial" charset="0"/>
              <a:buChar char="•"/>
            </a:pPr>
            <a:r>
              <a:rPr lang="en-US" sz="2400" smtClean="0"/>
              <a:t>Marijuana is the dried flowers and leaves of the cannabis plant.</a:t>
            </a:r>
          </a:p>
          <a:p>
            <a:pPr>
              <a:buFont typeface="Arial" charset="0"/>
              <a:buChar char="•"/>
            </a:pPr>
            <a:r>
              <a:rPr lang="en-US" sz="2400" smtClean="0"/>
              <a:t>It contains mind-altering compounds like tetrahydrocannabinol (“THC”).</a:t>
            </a:r>
          </a:p>
          <a:p>
            <a:pPr lvl="1">
              <a:buFont typeface="Arial" charset="0"/>
              <a:buChar char="•"/>
            </a:pPr>
            <a:r>
              <a:rPr lang="en-US" sz="2200" smtClean="0"/>
              <a:t>What causes people to feel “high.”</a:t>
            </a:r>
          </a:p>
          <a:p>
            <a:pPr>
              <a:buFont typeface="Arial" charset="0"/>
              <a:buChar char="•"/>
            </a:pPr>
            <a:r>
              <a:rPr lang="en-US" sz="2400" smtClean="0"/>
              <a:t>Also contains cannabidiol (“CBD”).</a:t>
            </a:r>
          </a:p>
          <a:p>
            <a:pPr lvl="1">
              <a:buFont typeface="Arial" charset="0"/>
              <a:buChar char="•"/>
            </a:pPr>
            <a:r>
              <a:rPr lang="en-US" sz="2200" smtClean="0"/>
              <a:t>“Relaxing but not intoxicating.”</a:t>
            </a:r>
          </a:p>
          <a:p>
            <a:pPr lvl="1">
              <a:buFont typeface="Arial" charset="0"/>
              <a:buChar char="•"/>
            </a:pPr>
            <a:r>
              <a:rPr lang="en-US" sz="2200" smtClean="0"/>
              <a:t>Not mind-altering, actually antagonistic to THC’s effects.</a:t>
            </a:r>
          </a:p>
          <a:p>
            <a:pPr>
              <a:buFont typeface="Arial" charset="0"/>
              <a:buChar char="•"/>
            </a:pPr>
            <a:r>
              <a:rPr lang="en-US" sz="2400" smtClean="0"/>
              <a:t>Routinely smoked or eaten. </a:t>
            </a:r>
            <a:endParaRPr lang="en-US" smtClean="0"/>
          </a:p>
          <a:p>
            <a:pPr lvl="1"/>
            <a:endParaRPr lang="en-US" sz="2200" smtClean="0"/>
          </a:p>
          <a:p>
            <a:pPr lvl="1"/>
            <a:endParaRPr lang="en-US" sz="22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The Right to Privacy in the Workplace Act</a:t>
            </a:r>
          </a:p>
        </p:txBody>
      </p:sp>
      <p:sp>
        <p:nvSpPr>
          <p:cNvPr id="3" name="Content Placeholder 2">
            <a:extLst>
              <a:ext uri="{FF2B5EF4-FFF2-40B4-BE49-F238E27FC236}"/>
            </a:extLst>
          </p:cNvPr>
          <p:cNvSpPr>
            <a:spLocks noGrp="1"/>
          </p:cNvSpPr>
          <p:nvPr>
            <p:ph idx="1"/>
          </p:nvPr>
        </p:nvSpPr>
        <p:spPr>
          <a:xfrm>
            <a:off x="1066800" y="2046288"/>
            <a:ext cx="10058400" cy="3930650"/>
          </a:xfrm>
        </p:spPr>
        <p:txBody>
          <a:bodyPr rtlCol="0">
            <a:normAutofit lnSpcReduction="10000"/>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Unlawful for employers to refuse to hire, terminate, or treat an individual differently based on their use of lawful products during nonworking and non-call hours.</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Example: Can’t refuse to hire an employee because she smokes tobacco at home.</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Cannabis considered a “lawful product” under this Illinois law </a:t>
            </a:r>
            <a:r>
              <a:rPr lang="en-US" sz="2000" b="1" dirty="0">
                <a:solidFill>
                  <a:schemeClr val="tx1">
                    <a:lumMod val="75000"/>
                    <a:lumOff val="25000"/>
                  </a:schemeClr>
                </a:solidFill>
                <a:latin typeface="+mj-lt"/>
                <a:cs typeface="Arial" panose="020B0604020202020204" pitchFamily="34" charset="0"/>
              </a:rPr>
              <a:t>for</a:t>
            </a:r>
            <a:r>
              <a:rPr lang="en-US" sz="2000" dirty="0">
                <a:solidFill>
                  <a:schemeClr val="tx1">
                    <a:lumMod val="75000"/>
                    <a:lumOff val="25000"/>
                  </a:schemeClr>
                </a:solidFill>
                <a:latin typeface="+mj-lt"/>
                <a:cs typeface="Arial" panose="020B0604020202020204" pitchFamily="34" charset="0"/>
              </a:rPr>
              <a:t> </a:t>
            </a:r>
            <a:r>
              <a:rPr lang="en-US" sz="2000" b="1" dirty="0">
                <a:solidFill>
                  <a:schemeClr val="tx1">
                    <a:lumMod val="75000"/>
                    <a:lumOff val="25000"/>
                  </a:schemeClr>
                </a:solidFill>
                <a:latin typeface="+mj-lt"/>
                <a:cs typeface="Arial" panose="020B0604020202020204" pitchFamily="34" charset="0"/>
              </a:rPr>
              <a:t>non-public safety employees.</a:t>
            </a:r>
          </a:p>
          <a:p>
            <a:pPr marL="91440" indent="-91440" fontAlgn="auto">
              <a:defRPr/>
            </a:pPr>
            <a:r>
              <a:rPr lang="en-US" sz="2400" dirty="0">
                <a:solidFill>
                  <a:schemeClr val="tx1">
                    <a:lumMod val="75000"/>
                    <a:lumOff val="25000"/>
                  </a:schemeClr>
                </a:solidFill>
                <a:latin typeface="+mj-lt"/>
                <a:cs typeface="Arial" panose="020B0604020202020204" pitchFamily="34" charset="0"/>
              </a:rPr>
              <a:t>Does </a:t>
            </a:r>
            <a:r>
              <a:rPr lang="en-US" sz="2400" i="1" dirty="0">
                <a:solidFill>
                  <a:schemeClr val="tx1">
                    <a:lumMod val="75000"/>
                    <a:lumOff val="25000"/>
                  </a:schemeClr>
                </a:solidFill>
                <a:latin typeface="+mj-lt"/>
                <a:cs typeface="Arial" panose="020B0604020202020204" pitchFamily="34" charset="0"/>
              </a:rPr>
              <a:t>not</a:t>
            </a:r>
            <a:r>
              <a:rPr lang="en-US" sz="2400" dirty="0">
                <a:solidFill>
                  <a:schemeClr val="tx1">
                    <a:lumMod val="75000"/>
                    <a:lumOff val="25000"/>
                  </a:schemeClr>
                </a:solidFill>
                <a:latin typeface="+mj-lt"/>
                <a:cs typeface="Arial" panose="020B0604020202020204" pitchFamily="34" charset="0"/>
              </a:rPr>
              <a:t> apply to public safety personnel. </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Fire departments can completely ban on and off-duty consumption of cannabis by firefighters.</a:t>
            </a:r>
          </a:p>
          <a:p>
            <a:pPr marL="91440" indent="-91440" fontAlgn="auto">
              <a:defRPr/>
            </a:pPr>
            <a:r>
              <a:rPr lang="en-US" sz="2400" i="1" dirty="0">
                <a:solidFill>
                  <a:schemeClr val="tx1">
                    <a:lumMod val="75000"/>
                    <a:lumOff val="25000"/>
                  </a:schemeClr>
                </a:solidFill>
                <a:latin typeface="+mj-lt"/>
                <a:cs typeface="Arial" panose="020B0604020202020204" pitchFamily="34" charset="0"/>
              </a:rPr>
              <a:t>Does</a:t>
            </a:r>
            <a:r>
              <a:rPr lang="en-US" sz="2400" dirty="0">
                <a:solidFill>
                  <a:schemeClr val="tx1">
                    <a:lumMod val="75000"/>
                    <a:lumOff val="25000"/>
                  </a:schemeClr>
                </a:solidFill>
                <a:latin typeface="+mj-lt"/>
                <a:cs typeface="Arial" panose="020B0604020202020204" pitchFamily="34" charset="0"/>
              </a:rPr>
              <a:t> apply to personnel who are not law enforcement officers, corrections officer, probation officer, or firefighters.</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Fire departments cannot ban off-duty consumption of cannabis by administrative staff.</a:t>
            </a:r>
          </a:p>
          <a:p>
            <a:pPr marL="384048" lvl="1" indent="-182880" fontAlgn="auto">
              <a:defRPr/>
            </a:pPr>
            <a:r>
              <a:rPr lang="en-US" sz="2000" dirty="0">
                <a:solidFill>
                  <a:schemeClr val="tx1">
                    <a:lumMod val="75000"/>
                    <a:lumOff val="25000"/>
                  </a:schemeClr>
                </a:solidFill>
                <a:latin typeface="+mj-lt"/>
                <a:cs typeface="Arial" panose="020B0604020202020204" pitchFamily="34" charset="0"/>
              </a:rPr>
              <a:t>Staff must still show up to work unimpaired.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POLICY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DECISIONS</a:t>
            </a:r>
          </a:p>
        </p:txBody>
      </p:sp>
      <p:sp>
        <p:nvSpPr>
          <p:cNvPr id="3" name="Text Placeholder 2">
            <a:extLst>
              <a:ext uri="{FF2B5EF4-FFF2-40B4-BE49-F238E27FC236}"/>
            </a:extLst>
          </p:cNvPr>
          <p:cNvSpPr>
            <a:spLocks noGrp="1"/>
          </p:cNvSpPr>
          <p:nvPr>
            <p:ph type="body" idx="1"/>
          </p:nvPr>
        </p:nvSpPr>
        <p:spPr>
          <a:xfrm>
            <a:off x="1096963" y="4452938"/>
            <a:ext cx="10058400" cy="1143000"/>
          </a:xfrm>
        </p:spPr>
        <p:txBody>
          <a:bodyPr rtlCol="0"/>
          <a:lstStyle/>
          <a:p>
            <a:pPr fontAlgn="auto">
              <a:defRPr/>
            </a:pPr>
            <a:endParaRPr lang="en-US"/>
          </a:p>
        </p:txBody>
      </p:sp>
      <p:pic>
        <p:nvPicPr>
          <p:cNvPr id="69635" name="Picture 2" descr="Image result for weed leaf design"/>
          <p:cNvPicPr>
            <a:picLocks noChangeAspect="1" noChangeArrowheads="1"/>
          </p:cNvPicPr>
          <p:nvPr/>
        </p:nvPicPr>
        <p:blipFill>
          <a:blip r:embed="rId2"/>
          <a:srcRect/>
          <a:stretch>
            <a:fillRect/>
          </a:stretch>
        </p:blipFill>
        <p:spPr bwMode="auto">
          <a:xfrm>
            <a:off x="7915275" y="585788"/>
            <a:ext cx="3848100" cy="35655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Step 1: Determine What You Want to Do</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800" dirty="0">
                <a:solidFill>
                  <a:schemeClr val="tx1">
                    <a:lumMod val="75000"/>
                    <a:lumOff val="25000"/>
                  </a:schemeClr>
                </a:solidFill>
                <a:latin typeface="+mj-lt"/>
                <a:cs typeface="Arial" panose="020B0604020202020204" pitchFamily="34" charset="0"/>
              </a:rPr>
              <a:t>Determine where you want to draw the line.</a:t>
            </a:r>
            <a:endParaRPr lang="en-US" sz="2400" dirty="0">
              <a:solidFill>
                <a:schemeClr val="tx1">
                  <a:lumMod val="75000"/>
                  <a:lumOff val="25000"/>
                </a:schemeClr>
              </a:solidFill>
              <a:latin typeface="+mj-lt"/>
              <a:cs typeface="Arial" panose="020B0604020202020204" pitchFamily="34" charset="0"/>
            </a:endParaRPr>
          </a:p>
          <a:p>
            <a:pPr marL="91440" indent="-91440" fontAlgn="auto">
              <a:defRPr/>
            </a:pPr>
            <a:r>
              <a:rPr lang="en-US" sz="2800" dirty="0">
                <a:solidFill>
                  <a:schemeClr val="tx1">
                    <a:lumMod val="75000"/>
                    <a:lumOff val="25000"/>
                  </a:schemeClr>
                </a:solidFill>
                <a:latin typeface="+mj-lt"/>
                <a:cs typeface="Arial" panose="020B0604020202020204" pitchFamily="34" charset="0"/>
              </a:rPr>
              <a:t>Range of restrictions:</a:t>
            </a:r>
          </a:p>
          <a:p>
            <a:pPr marL="384048" lvl="1" indent="-182880" fontAlgn="auto">
              <a:defRPr/>
            </a:pPr>
            <a:r>
              <a:rPr lang="en-US" sz="2400" dirty="0">
                <a:solidFill>
                  <a:schemeClr val="accent2"/>
                </a:solidFill>
                <a:latin typeface="+mj-lt"/>
                <a:cs typeface="Arial" panose="020B0604020202020204" pitchFamily="34" charset="0"/>
              </a:rPr>
              <a:t>Least</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Firefighters are not allowed to use cannabis while on duty only.</a:t>
            </a:r>
          </a:p>
          <a:p>
            <a:pPr marL="384048" lvl="1" indent="-182880" fontAlgn="auto">
              <a:defRPr/>
            </a:pPr>
            <a:r>
              <a:rPr lang="en-US" sz="2400" dirty="0">
                <a:solidFill>
                  <a:srgbClr val="FFC000"/>
                </a:solidFill>
                <a:latin typeface="+mj-lt"/>
                <a:cs typeface="Arial" panose="020B0604020202020204" pitchFamily="34" charset="0"/>
              </a:rPr>
              <a:t>Medium</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Employees are not allowed to possess or use cannabis within 24 hours of a shift.</a:t>
            </a:r>
          </a:p>
          <a:p>
            <a:pPr marL="384048" lvl="1" indent="-182880" fontAlgn="auto">
              <a:defRPr/>
            </a:pPr>
            <a:r>
              <a:rPr lang="en-US" sz="2400" dirty="0">
                <a:solidFill>
                  <a:srgbClr val="FF0000"/>
                </a:solidFill>
                <a:latin typeface="+mj-lt"/>
                <a:cs typeface="Arial" panose="020B0604020202020204" pitchFamily="34" charset="0"/>
              </a:rPr>
              <a:t>Most</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Zero tolerance for using, possessing, selling, delivering, or purchasing cannabis at all times, on or off duty.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Step 2: Union or Non-Union?</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800" b="1" dirty="0">
                <a:solidFill>
                  <a:schemeClr val="tx1">
                    <a:lumMod val="75000"/>
                    <a:lumOff val="25000"/>
                  </a:schemeClr>
                </a:solidFill>
                <a:latin typeface="+mj-lt"/>
                <a:cs typeface="Arial" panose="020B0604020202020204" pitchFamily="34" charset="0"/>
              </a:rPr>
              <a:t>Non-Union</a:t>
            </a:r>
            <a:r>
              <a:rPr lang="en-US" sz="2800" dirty="0">
                <a:solidFill>
                  <a:schemeClr val="tx1">
                    <a:lumMod val="75000"/>
                    <a:lumOff val="25000"/>
                  </a:schemeClr>
                </a:solidFill>
                <a:latin typeface="+mj-lt"/>
                <a:cs typeface="Arial" panose="020B0604020202020204" pitchFamily="34" charset="0"/>
              </a:rPr>
              <a:t>: </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District can regulate cannabis however they want, as long as it is allowed by law and supported by good reasons.</a:t>
            </a:r>
          </a:p>
          <a:p>
            <a:pPr marL="91440" indent="-91440" fontAlgn="auto">
              <a:defRPr/>
            </a:pPr>
            <a:r>
              <a:rPr lang="en-US" sz="2800" b="1" dirty="0">
                <a:solidFill>
                  <a:schemeClr val="tx1">
                    <a:lumMod val="75000"/>
                    <a:lumOff val="25000"/>
                  </a:schemeClr>
                </a:solidFill>
                <a:latin typeface="+mj-lt"/>
                <a:cs typeface="Arial" panose="020B0604020202020204" pitchFamily="34" charset="0"/>
              </a:rPr>
              <a:t>Union: </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Cannabis-related changes to a drug and alcohol policy are mandatory topics of bargaining.</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Changes from status quo must be bargained.</a:t>
            </a:r>
          </a:p>
          <a:p>
            <a:pPr marL="384048" lvl="1" indent="-182880" fontAlgn="auto">
              <a:defRPr/>
            </a:pPr>
            <a:r>
              <a:rPr lang="en-US" sz="2400" dirty="0">
                <a:solidFill>
                  <a:schemeClr val="tx1">
                    <a:lumMod val="75000"/>
                    <a:lumOff val="25000"/>
                  </a:schemeClr>
                </a:solidFill>
              </a:rPr>
              <a:t>Trailer Bill:</a:t>
            </a:r>
            <a:r>
              <a:rPr lang="en-US" sz="2400" b="1" dirty="0">
                <a:solidFill>
                  <a:schemeClr val="tx1">
                    <a:lumMod val="75000"/>
                    <a:lumOff val="25000"/>
                  </a:schemeClr>
                </a:solidFill>
              </a:rPr>
              <a:t> </a:t>
            </a:r>
            <a:r>
              <a:rPr lang="en-US" sz="2400" dirty="0">
                <a:solidFill>
                  <a:schemeClr val="tx1">
                    <a:lumMod val="75000"/>
                    <a:lumOff val="25000"/>
                  </a:schemeClr>
                </a:solidFill>
              </a:rPr>
              <a:t>Collective Bargaining Agreements on Cannabis are supreme.</a:t>
            </a: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sz="1400" b="1"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Step 3: Where Does the Union Stand?</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800" b="1" dirty="0">
                <a:solidFill>
                  <a:schemeClr val="tx1">
                    <a:lumMod val="75000"/>
                    <a:lumOff val="25000"/>
                  </a:schemeClr>
                </a:solidFill>
                <a:latin typeface="+mj-lt"/>
                <a:cs typeface="Arial" panose="020B0604020202020204" pitchFamily="34" charset="0"/>
              </a:rPr>
              <a:t>Bargaining units differ, there is no one-size-fits all approach.</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Some</a:t>
            </a:r>
            <a:r>
              <a:rPr lang="en-US" sz="2400" b="1" dirty="0">
                <a:solidFill>
                  <a:schemeClr val="tx1">
                    <a:lumMod val="75000"/>
                    <a:lumOff val="25000"/>
                  </a:schemeClr>
                </a:solidFill>
                <a:latin typeface="+mj-lt"/>
                <a:cs typeface="Arial" panose="020B0604020202020204" pitchFamily="34" charset="0"/>
              </a:rPr>
              <a:t>: </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Ban it all together, on and off duty. May advocate to no change to current policies in cases where marijuana still technically illegal.</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Others: </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Should only be allowed off-duty. Often agreeable to prohibiting consumption within 24 hours of one shift. Resistant to idea that District can regulate off-duty possession, delivery, sale, or purchase.</a:t>
            </a:r>
          </a:p>
          <a:p>
            <a:pPr marL="384048" lvl="1" indent="-182880" fontAlgn="auto">
              <a:defRPr/>
            </a:pPr>
            <a:r>
              <a:rPr lang="en-US" sz="2400" dirty="0">
                <a:solidFill>
                  <a:schemeClr val="tx1">
                    <a:lumMod val="75000"/>
                    <a:lumOff val="25000"/>
                  </a:schemeClr>
                </a:solidFill>
                <a:latin typeface="+mj-lt"/>
                <a:cs typeface="Arial" panose="020B0604020202020204" pitchFamily="34" charset="0"/>
              </a:rPr>
              <a:t>Still others: </a:t>
            </a:r>
          </a:p>
          <a:p>
            <a:pPr marL="566928" lvl="2" indent="-182880" fontAlgn="auto">
              <a:defRPr/>
            </a:pPr>
            <a:r>
              <a:rPr lang="en-US" sz="2000" dirty="0">
                <a:solidFill>
                  <a:schemeClr val="tx1">
                    <a:lumMod val="75000"/>
                    <a:lumOff val="25000"/>
                  </a:schemeClr>
                </a:solidFill>
                <a:latin typeface="+mj-lt"/>
                <a:cs typeface="Arial" panose="020B0604020202020204" pitchFamily="34" charset="0"/>
              </a:rPr>
              <a:t>Should be only allowed off-duty (only), no prohibitions on off-the-job use/sale/delivery/purchase.</a:t>
            </a:r>
            <a:endParaRPr lang="en-US" sz="1800" dirty="0">
              <a:solidFill>
                <a:schemeClr val="tx1">
                  <a:lumMod val="75000"/>
                  <a:lumOff val="25000"/>
                </a:schemeClr>
              </a:solidFill>
            </a:endParaRPr>
          </a:p>
          <a:p>
            <a:pPr marL="384048" lvl="1" indent="-182880" fontAlgn="auto">
              <a:defRPr/>
            </a:pPr>
            <a:endParaRPr lang="en-US" dirty="0">
              <a:solidFill>
                <a:schemeClr val="tx1">
                  <a:lumMod val="75000"/>
                  <a:lumOff val="25000"/>
                </a:schemeClr>
              </a:solidFill>
              <a:latin typeface="+mj-lt"/>
              <a:cs typeface="Arial" panose="020B0604020202020204" pitchFamily="34" charset="0"/>
            </a:endParaRPr>
          </a:p>
          <a:p>
            <a:pPr marL="384048" lvl="1" indent="-182880" fontAlgn="auto">
              <a:defRPr/>
            </a:pPr>
            <a:endParaRPr lang="en-US" sz="1400" b="1"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What Are Unions Asking For?</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fontScale="92500"/>
          </a:bodyPr>
          <a:lstStyle/>
          <a:p>
            <a:pPr marL="384048" lvl="1" indent="-182880" fontAlgn="auto">
              <a:defRPr/>
            </a:pPr>
            <a:r>
              <a:rPr lang="en-US" sz="2800" b="1" dirty="0">
                <a:solidFill>
                  <a:schemeClr val="tx1">
                    <a:lumMod val="75000"/>
                    <a:lumOff val="25000"/>
                  </a:schemeClr>
                </a:solidFill>
              </a:rPr>
              <a:t>IAFF Stock Proposal:</a:t>
            </a:r>
          </a:p>
          <a:p>
            <a:pPr marL="566928" lvl="2" indent="-182880" fontAlgn="auto">
              <a:defRPr/>
            </a:pPr>
            <a:r>
              <a:rPr lang="en-US" sz="2400" dirty="0">
                <a:solidFill>
                  <a:schemeClr val="tx1">
                    <a:lumMod val="75000"/>
                    <a:lumOff val="25000"/>
                  </a:schemeClr>
                </a:solidFill>
              </a:rPr>
              <a:t>If an employee is suspected of being under the influence, they get sent to a doctor.</a:t>
            </a:r>
          </a:p>
          <a:p>
            <a:pPr marL="566928" lvl="2" indent="-182880" fontAlgn="auto">
              <a:defRPr/>
            </a:pPr>
            <a:r>
              <a:rPr lang="en-US" sz="2400" dirty="0">
                <a:solidFill>
                  <a:schemeClr val="tx1">
                    <a:lumMod val="75000"/>
                    <a:lumOff val="25000"/>
                  </a:schemeClr>
                </a:solidFill>
              </a:rPr>
              <a:t>Doctor performs a blood test screening for cannabis.</a:t>
            </a:r>
          </a:p>
          <a:p>
            <a:pPr marL="566928" lvl="2" indent="-182880" fontAlgn="auto">
              <a:defRPr/>
            </a:pPr>
            <a:r>
              <a:rPr lang="en-US" sz="2400" dirty="0">
                <a:solidFill>
                  <a:schemeClr val="tx1">
                    <a:lumMod val="75000"/>
                    <a:lumOff val="25000"/>
                  </a:schemeClr>
                </a:solidFill>
              </a:rPr>
              <a:t>A positive test is defined as ___ ng/ ml of THC.</a:t>
            </a:r>
          </a:p>
          <a:p>
            <a:pPr marL="566928" lvl="2" indent="-182880" fontAlgn="auto">
              <a:defRPr/>
            </a:pPr>
            <a:r>
              <a:rPr lang="en-US" sz="2400" dirty="0">
                <a:solidFill>
                  <a:schemeClr val="tx1">
                    <a:lumMod val="75000"/>
                    <a:lumOff val="25000"/>
                  </a:schemeClr>
                </a:solidFill>
              </a:rPr>
              <a:t>Doctor examines all alternate medical explanations, employee’s medical history, other relevant biomedical factors.</a:t>
            </a:r>
          </a:p>
          <a:p>
            <a:pPr marL="566928" lvl="2" indent="-182880" fontAlgn="auto">
              <a:defRPr/>
            </a:pPr>
            <a:r>
              <a:rPr lang="en-US" sz="2400" dirty="0">
                <a:solidFill>
                  <a:schemeClr val="tx1">
                    <a:lumMod val="75000"/>
                    <a:lumOff val="25000"/>
                  </a:schemeClr>
                </a:solidFill>
              </a:rPr>
              <a:t>Doctor opines on whether the individual was high at work. </a:t>
            </a:r>
          </a:p>
          <a:p>
            <a:pPr marL="566928" lvl="2" indent="-182880" fontAlgn="auto">
              <a:defRPr/>
            </a:pPr>
            <a:r>
              <a:rPr lang="en-US" sz="2400" dirty="0">
                <a:solidFill>
                  <a:schemeClr val="tx1">
                    <a:lumMod val="75000"/>
                    <a:lumOff val="25000"/>
                  </a:schemeClr>
                </a:solidFill>
              </a:rPr>
              <a:t>No action can be taken without a finding that the employee was impaired by the doctor.</a:t>
            </a:r>
          </a:p>
          <a:p>
            <a:pPr marL="566928" lvl="2" indent="-182880" fontAlgn="auto">
              <a:defRPr/>
            </a:pPr>
            <a:r>
              <a:rPr lang="en-US" sz="2400" dirty="0">
                <a:solidFill>
                  <a:schemeClr val="tx1">
                    <a:lumMod val="75000"/>
                    <a:lumOff val="25000"/>
                  </a:schemeClr>
                </a:solidFill>
              </a:rPr>
              <a:t>If there’s a negative finding, then test results/communications are destroyed.</a:t>
            </a:r>
          </a:p>
          <a:p>
            <a:pPr marL="384048" lvl="1" indent="-182880" fontAlgn="auto">
              <a:defRPr/>
            </a:pPr>
            <a:endParaRPr lang="en-US" sz="2200" dirty="0">
              <a:solidFill>
                <a:schemeClr val="tx1">
                  <a:lumMod val="75000"/>
                  <a:lumOff val="2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What Are Unions Asking For?</a:t>
            </a:r>
            <a:endParaRPr lang="en-US" dirty="0">
              <a:solidFill>
                <a:schemeClr val="tx1">
                  <a:lumMod val="75000"/>
                  <a:lumOff val="25000"/>
                </a:schemeClr>
              </a:solidFill>
            </a:endParaRPr>
          </a:p>
        </p:txBody>
      </p:sp>
      <p:sp>
        <p:nvSpPr>
          <p:cNvPr id="74754" name="Content Placeholder 2"/>
          <p:cNvSpPr>
            <a:spLocks noGrp="1"/>
          </p:cNvSpPr>
          <p:nvPr>
            <p:ph idx="1"/>
          </p:nvPr>
        </p:nvSpPr>
        <p:spPr/>
        <p:txBody>
          <a:bodyPr/>
          <a:lstStyle/>
          <a:p>
            <a:pPr lvl="1"/>
            <a:r>
              <a:rPr lang="en-US" sz="2400" b="1" smtClean="0"/>
              <a:t>The positive aspects: </a:t>
            </a:r>
          </a:p>
          <a:p>
            <a:pPr lvl="2"/>
            <a:r>
              <a:rPr lang="en-US" sz="2400" smtClean="0"/>
              <a:t>This is not very different from how other drug tests are performed and handled.</a:t>
            </a:r>
          </a:p>
          <a:p>
            <a:pPr lvl="2"/>
            <a:r>
              <a:rPr lang="en-US" sz="2400" smtClean="0"/>
              <a:t>Blood test presumptive positives can be set contractually.</a:t>
            </a:r>
          </a:p>
          <a:p>
            <a:pPr lvl="3"/>
            <a:r>
              <a:rPr lang="en-US" sz="2400" smtClean="0"/>
              <a:t>Wouldn’t otherwise exist under the Cannabis Act.</a:t>
            </a:r>
          </a:p>
          <a:p>
            <a:pPr lvl="2"/>
            <a:r>
              <a:rPr lang="en-US" sz="2400" smtClean="0"/>
              <a:t>The grievance procedure takes care of the requirement that an employee has a route to challenge an employer’s finding of impairment.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What You Should Insist On</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a:bodyPr>
          <a:lstStyle/>
          <a:p>
            <a:pPr marL="384048" lvl="1" indent="-182880" fontAlgn="auto">
              <a:defRPr/>
            </a:pPr>
            <a:r>
              <a:rPr lang="en-US" sz="2400" b="1" dirty="0">
                <a:solidFill>
                  <a:schemeClr val="tx1">
                    <a:lumMod val="75000"/>
                    <a:lumOff val="25000"/>
                  </a:schemeClr>
                </a:solidFill>
              </a:rPr>
              <a:t>A ban on use/possession of cannabis at work or while “on call.”</a:t>
            </a:r>
          </a:p>
          <a:p>
            <a:pPr marL="384048" lvl="1" indent="-182880" fontAlgn="auto">
              <a:defRPr/>
            </a:pPr>
            <a:r>
              <a:rPr lang="en-US" sz="2400" b="1" dirty="0">
                <a:solidFill>
                  <a:schemeClr val="tx1">
                    <a:lumMod val="75000"/>
                    <a:lumOff val="25000"/>
                  </a:schemeClr>
                </a:solidFill>
              </a:rPr>
              <a:t>A ban on use/possession of cannabis within 24 hours of a shift (at least).</a:t>
            </a:r>
          </a:p>
          <a:p>
            <a:pPr marL="566928" lvl="2" indent="-182880" fontAlgn="auto">
              <a:defRPr/>
            </a:pPr>
            <a:r>
              <a:rPr lang="en-US" sz="2400" dirty="0">
                <a:solidFill>
                  <a:schemeClr val="tx1">
                    <a:lumMod val="75000"/>
                    <a:lumOff val="25000"/>
                  </a:schemeClr>
                </a:solidFill>
              </a:rPr>
              <a:t>Subject to accommodation for non-emergency personnel.</a:t>
            </a:r>
          </a:p>
          <a:p>
            <a:pPr marL="384048" lvl="1" indent="-182880" fontAlgn="auto">
              <a:defRPr/>
            </a:pPr>
            <a:r>
              <a:rPr lang="en-US" sz="2400" b="1" dirty="0">
                <a:solidFill>
                  <a:schemeClr val="tx1">
                    <a:lumMod val="75000"/>
                    <a:lumOff val="25000"/>
                  </a:schemeClr>
                </a:solidFill>
              </a:rPr>
              <a:t>A presumptive positive of 5 ng/ml of THC. </a:t>
            </a:r>
          </a:p>
          <a:p>
            <a:pPr marL="566928" lvl="2" indent="-182880" fontAlgn="auto">
              <a:defRPr/>
            </a:pPr>
            <a:r>
              <a:rPr lang="en-US" sz="2000" dirty="0">
                <a:solidFill>
                  <a:schemeClr val="tx1">
                    <a:lumMod val="75000"/>
                    <a:lumOff val="25000"/>
                  </a:schemeClr>
                </a:solidFill>
              </a:rPr>
              <a:t>This tracks the state’s DUI threshold. If the firefighter can’t drive, they can’t come into work.</a:t>
            </a:r>
          </a:p>
          <a:p>
            <a:pPr marL="384048" lvl="1" indent="-182880" fontAlgn="auto">
              <a:defRPr/>
            </a:pPr>
            <a:r>
              <a:rPr lang="en-US" sz="2400" b="1" dirty="0">
                <a:solidFill>
                  <a:schemeClr val="tx1">
                    <a:lumMod val="75000"/>
                    <a:lumOff val="25000"/>
                  </a:schemeClr>
                </a:solidFill>
              </a:rPr>
              <a:t>Mandatory on-duty drug exposure reporting</a:t>
            </a:r>
          </a:p>
          <a:p>
            <a:pPr marL="566928" lvl="2" indent="-182880" fontAlgn="auto">
              <a:defRPr/>
            </a:pPr>
            <a:r>
              <a:rPr lang="en-US" sz="2000" dirty="0">
                <a:solidFill>
                  <a:schemeClr val="tx1">
                    <a:lumMod val="75000"/>
                    <a:lumOff val="25000"/>
                  </a:schemeClr>
                </a:solidFill>
              </a:rPr>
              <a:t>If an employee is exposed to cannabis while on-duty, they should be required to report it as with any other drug exposure. </a:t>
            </a:r>
          </a:p>
          <a:p>
            <a:pPr marL="384048" lvl="1" indent="0" fontAlgn="auto">
              <a:buFont typeface="Calibri" pitchFamily="34" charset="0"/>
              <a:buNone/>
              <a:defRPr/>
            </a:pPr>
            <a:endParaRPr lang="en-US" sz="2000" b="1" dirty="0">
              <a:solidFill>
                <a:schemeClr val="tx1">
                  <a:lumMod val="75000"/>
                  <a:lumOff val="25000"/>
                </a:schemeClr>
              </a:solidFill>
            </a:endParaRPr>
          </a:p>
          <a:p>
            <a:pPr marL="566928" lvl="2" indent="-182880" fontAlgn="auto">
              <a:defRPr/>
            </a:pPr>
            <a:endParaRPr lang="en-US" sz="1800" dirty="0">
              <a:solidFill>
                <a:schemeClr val="tx1">
                  <a:lumMod val="75000"/>
                  <a:lumOff val="2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What You Should Say “No” To:</a:t>
            </a:r>
            <a:endParaRPr lang="en-US" dirty="0">
              <a:solidFill>
                <a:schemeClr val="tx1">
                  <a:lumMod val="75000"/>
                  <a:lumOff val="25000"/>
                </a:schemeClr>
              </a:solidFill>
            </a:endParaRPr>
          </a:p>
        </p:txBody>
      </p:sp>
      <p:sp>
        <p:nvSpPr>
          <p:cNvPr id="3" name="Content Placeholder 2">
            <a:extLst>
              <a:ext uri="{FF2B5EF4-FFF2-40B4-BE49-F238E27FC236}"/>
            </a:extLst>
          </p:cNvPr>
          <p:cNvSpPr>
            <a:spLocks noGrp="1"/>
          </p:cNvSpPr>
          <p:nvPr>
            <p:ph idx="1"/>
          </p:nvPr>
        </p:nvSpPr>
        <p:spPr/>
        <p:txBody>
          <a:bodyPr rtlCol="0">
            <a:normAutofit/>
          </a:bodyPr>
          <a:lstStyle/>
          <a:p>
            <a:pPr marL="384048" lvl="1" indent="-182880" fontAlgn="auto">
              <a:defRPr/>
            </a:pPr>
            <a:r>
              <a:rPr lang="en-US" sz="2800" b="1" dirty="0">
                <a:solidFill>
                  <a:schemeClr val="tx1">
                    <a:lumMod val="75000"/>
                    <a:lumOff val="25000"/>
                  </a:schemeClr>
                </a:solidFill>
              </a:rPr>
              <a:t>A requirement that the District destroy public records.</a:t>
            </a:r>
          </a:p>
          <a:p>
            <a:pPr marL="566928" lvl="2" indent="-182880" fontAlgn="auto">
              <a:defRPr/>
            </a:pPr>
            <a:r>
              <a:rPr lang="en-US" sz="2000" dirty="0">
                <a:solidFill>
                  <a:schemeClr val="tx1">
                    <a:lumMod val="75000"/>
                    <a:lumOff val="25000"/>
                  </a:schemeClr>
                </a:solidFill>
              </a:rPr>
              <a:t>This is illegal and unenforceable.</a:t>
            </a:r>
          </a:p>
          <a:p>
            <a:pPr marL="566928" lvl="2" indent="-182880" fontAlgn="auto">
              <a:defRPr/>
            </a:pPr>
            <a:r>
              <a:rPr lang="en-US" sz="2000" i="1" dirty="0">
                <a:solidFill>
                  <a:schemeClr val="tx1">
                    <a:lumMod val="75000"/>
                    <a:lumOff val="25000"/>
                  </a:schemeClr>
                </a:solidFill>
              </a:rPr>
              <a:t>City of Chicago v. Fraternal Order of Police</a:t>
            </a:r>
            <a:r>
              <a:rPr lang="en-US" sz="2000" dirty="0">
                <a:solidFill>
                  <a:schemeClr val="tx1">
                    <a:lumMod val="75000"/>
                    <a:lumOff val="25000"/>
                  </a:schemeClr>
                </a:solidFill>
              </a:rPr>
              <a:t>, 2019 IL App (1st) 172907 (destruction of disciplinary records provision held void due to strong public policy in keeping public records).</a:t>
            </a:r>
          </a:p>
          <a:p>
            <a:pPr marL="566928" lvl="2" indent="-182880" fontAlgn="auto">
              <a:defRPr/>
            </a:pPr>
            <a:r>
              <a:rPr lang="en-US" sz="2000" dirty="0">
                <a:solidFill>
                  <a:schemeClr val="tx1">
                    <a:lumMod val="75000"/>
                    <a:lumOff val="25000"/>
                  </a:schemeClr>
                </a:solidFill>
              </a:rPr>
              <a:t>Local Records Act: Intentional destruction of local records is a class 4 felony.</a:t>
            </a:r>
          </a:p>
          <a:p>
            <a:pPr marL="384048" lvl="1" indent="-182880" fontAlgn="auto">
              <a:defRPr/>
            </a:pPr>
            <a:r>
              <a:rPr lang="en-US" sz="2400" b="1" dirty="0">
                <a:solidFill>
                  <a:schemeClr val="tx1">
                    <a:lumMod val="75000"/>
                    <a:lumOff val="25000"/>
                  </a:schemeClr>
                </a:solidFill>
              </a:rPr>
              <a:t>A presumptive positive of 100 ng/ml of THC. </a:t>
            </a:r>
          </a:p>
          <a:p>
            <a:pPr marL="566928" lvl="2" indent="-182880" fontAlgn="auto">
              <a:defRPr/>
            </a:pPr>
            <a:r>
              <a:rPr lang="en-US" sz="2000" dirty="0">
                <a:solidFill>
                  <a:schemeClr val="tx1">
                    <a:lumMod val="75000"/>
                    <a:lumOff val="25000"/>
                  </a:schemeClr>
                </a:solidFill>
              </a:rPr>
              <a:t>A real union proposal.</a:t>
            </a:r>
          </a:p>
          <a:p>
            <a:pPr marL="384048" lvl="1" indent="-182880" fontAlgn="auto">
              <a:defRPr/>
            </a:pPr>
            <a:endParaRPr lang="en-US" dirty="0">
              <a:solidFill>
                <a:schemeClr val="tx1">
                  <a:lumMod val="75000"/>
                  <a:lumOff val="25000"/>
                </a:schemeClr>
              </a:solidFill>
            </a:endParaRPr>
          </a:p>
          <a:p>
            <a:pPr marL="384048" lvl="1" indent="-182880" fontAlgn="auto">
              <a:defRPr/>
            </a:pPr>
            <a:endParaRPr lang="en-US" dirty="0">
              <a:solidFill>
                <a:schemeClr val="tx1">
                  <a:lumMod val="75000"/>
                  <a:lumOff val="25000"/>
                </a:schemeClr>
              </a:solidFill>
            </a:endParaRPr>
          </a:p>
          <a:p>
            <a:pPr marL="566928" lvl="2" indent="-182880" fontAlgn="auto">
              <a:defRPr/>
            </a:pPr>
            <a:endParaRPr lang="en-US" sz="1600" dirty="0">
              <a:solidFill>
                <a:schemeClr val="tx1">
                  <a:lumMod val="75000"/>
                  <a:lumOff val="25000"/>
                </a:schemeClr>
              </a:solidFill>
            </a:endParaRPr>
          </a:p>
          <a:p>
            <a:pPr marL="384048" lvl="1" indent="-182880" fontAlgn="auto">
              <a:defRPr/>
            </a:pPr>
            <a:endParaRPr lang="en-US" dirty="0">
              <a:solidFill>
                <a:schemeClr val="tx1">
                  <a:lumMod val="75000"/>
                  <a:lumOff val="25000"/>
                </a:schemeClr>
              </a:solidFill>
            </a:endParaRPr>
          </a:p>
          <a:p>
            <a:pPr marL="384048" lvl="1" indent="0" fontAlgn="auto">
              <a:buFont typeface="Calibri" pitchFamily="34" charset="0"/>
              <a:buNone/>
              <a:defRPr/>
            </a:pPr>
            <a:endParaRPr lang="en-US" sz="2000" b="1" dirty="0">
              <a:solidFill>
                <a:schemeClr val="tx1">
                  <a:lumMod val="75000"/>
                  <a:lumOff val="25000"/>
                </a:schemeClr>
              </a:solidFill>
            </a:endParaRPr>
          </a:p>
          <a:p>
            <a:pPr marL="566928" lvl="2" indent="-182880" fontAlgn="auto">
              <a:defRPr/>
            </a:pPr>
            <a:endParaRPr lang="en-US" sz="1800" dirty="0">
              <a:solidFill>
                <a:schemeClr val="tx1">
                  <a:lumMod val="75000"/>
                  <a:lumOff val="2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Pre-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Employment Testing</a:t>
            </a:r>
          </a:p>
        </p:txBody>
      </p:sp>
      <p:pic>
        <p:nvPicPr>
          <p:cNvPr id="10242" name="Picture 2" descr="Image result for thc molecule">
            <a:extLst>
              <a:ext uri="{FF2B5EF4-FFF2-40B4-BE49-F238E27FC236}"/>
            </a:extLst>
          </p:cNvPr>
          <p:cNvPicPr>
            <a:picLocks noChangeAspect="1" noChangeArrowheads="1"/>
          </p:cNvPicPr>
          <p:nvPr/>
        </p:nvPicPr>
        <p:blipFill>
          <a:blip r:embed="rId2">
            <a:duotone>
              <a:schemeClr val="accent2">
                <a:shade val="45000"/>
                <a:satMod val="135000"/>
              </a:schemeClr>
              <a:prstClr val="white"/>
            </a:duotone>
            <a:extLst>
              <a:ext uri="{28A0092B-C50C-407E-A947-70E740481C1C}"/>
            </a:extLst>
          </a:blip>
          <a:srcRect/>
          <a:stretch>
            <a:fillRect/>
          </a:stretch>
        </p:blipFill>
        <p:spPr bwMode="auto">
          <a:xfrm>
            <a:off x="6793248" y="386080"/>
            <a:ext cx="4619065" cy="2594067"/>
          </a:xfrm>
          <a:prstGeom prst="rect">
            <a:avLst/>
          </a:prstGeom>
          <a:noFill/>
          <a:extLst>
            <a:ext uri="{909E8E84-426E-40DD-AFC4-6F175D3DCCD1}"/>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dirty="0">
                <a:solidFill>
                  <a:schemeClr val="tx1">
                    <a:lumMod val="75000"/>
                    <a:lumOff val="25000"/>
                  </a:schemeClr>
                </a:solidFill>
              </a:rPr>
              <a:t>Effects</a:t>
            </a:r>
          </a:p>
        </p:txBody>
      </p:sp>
      <p:sp>
        <p:nvSpPr>
          <p:cNvPr id="20482" name="Content Placeholder 2"/>
          <p:cNvSpPr>
            <a:spLocks noGrp="1"/>
          </p:cNvSpPr>
          <p:nvPr>
            <p:ph idx="1"/>
          </p:nvPr>
        </p:nvSpPr>
        <p:spPr/>
        <p:txBody>
          <a:bodyPr/>
          <a:lstStyle/>
          <a:p>
            <a:r>
              <a:rPr lang="en-US" sz="2400" smtClean="0"/>
              <a:t>Marijuana affects each person differently depending on their biology, the plant’s potency, previous experience with drugs, the way a person uses the drug, and the use of alcohol or other drugs at the same time. </a:t>
            </a:r>
          </a:p>
          <a:p>
            <a:r>
              <a:rPr lang="en-US" sz="2400" smtClean="0"/>
              <a:t>Some feel nothing at all when they use marijuana. </a:t>
            </a:r>
          </a:p>
          <a:p>
            <a:r>
              <a:rPr lang="en-US" sz="2400" smtClean="0"/>
              <a:t>Some feel relaxed or high. </a:t>
            </a:r>
          </a:p>
          <a:p>
            <a:r>
              <a:rPr lang="en-US" sz="2400" smtClean="0"/>
              <a:t>Others suddenly get anxious and paranoid.</a:t>
            </a:r>
          </a:p>
          <a:p>
            <a:pPr lvl="1"/>
            <a:r>
              <a:rPr lang="en-US" sz="2000" smtClean="0"/>
              <a:t>Especially when a person uses stronger marijuana, takes too much, or isn't used to taking it.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idx="4294967295"/>
          </p:nvPr>
        </p:nvSpPr>
        <p:spPr>
          <a:xfrm>
            <a:off x="2078038" y="5075238"/>
            <a:ext cx="10113962" cy="822325"/>
          </a:xfrm>
        </p:spPr>
        <p:txBody>
          <a:bodyPr/>
          <a:lstStyle/>
          <a:p>
            <a:pPr fontAlgn="auto">
              <a:spcAft>
                <a:spcPts val="0"/>
              </a:spcAft>
              <a:defRPr/>
            </a:pPr>
            <a:r>
              <a:rPr lang="en-US" b="1" dirty="0">
                <a:solidFill>
                  <a:schemeClr val="tx1">
                    <a:lumMod val="75000"/>
                    <a:lumOff val="25000"/>
                  </a:schemeClr>
                </a:solidFill>
              </a:rPr>
              <a:t>Pre-Hire Testing</a:t>
            </a:r>
          </a:p>
        </p:txBody>
      </p:sp>
      <p:sp>
        <p:nvSpPr>
          <p:cNvPr id="3" name="Content Placeholder 2">
            <a:extLst>
              <a:ext uri="{FF2B5EF4-FFF2-40B4-BE49-F238E27FC236}"/>
            </a:extLst>
          </p:cNvPr>
          <p:cNvSpPr>
            <a:spLocks noGrp="1"/>
          </p:cNvSpPr>
          <p:nvPr>
            <p:ph type="body" sz="half" idx="4294967295"/>
          </p:nvPr>
        </p:nvSpPr>
        <p:spPr>
          <a:xfrm>
            <a:off x="2078038" y="5907088"/>
            <a:ext cx="10113962" cy="593725"/>
          </a:xfrm>
        </p:spPr>
        <p:txBody>
          <a:bodyPr rtlCol="0">
            <a:normAutofit fontScale="70000" lnSpcReduction="20000"/>
          </a:bodyPr>
          <a:lstStyle/>
          <a:p>
            <a:pPr marL="342900" indent="-342900" fontAlgn="auto">
              <a:buFont typeface="Arial" panose="020B0604020202020204" pitchFamily="34" charset="0"/>
              <a:buChar char="•"/>
              <a:defRPr/>
            </a:pPr>
            <a:r>
              <a:rPr lang="en-US" dirty="0">
                <a:solidFill>
                  <a:schemeClr val="tx1">
                    <a:lumMod val="75000"/>
                    <a:lumOff val="25000"/>
                  </a:schemeClr>
                </a:solidFill>
                <a:latin typeface="+mj-lt"/>
                <a:cs typeface="Arial" panose="020B0604020202020204" pitchFamily="34" charset="0"/>
              </a:rPr>
              <a:t>Only shows previous usage.</a:t>
            </a:r>
          </a:p>
          <a:p>
            <a:pPr marL="342900" indent="-342900" fontAlgn="auto">
              <a:buFont typeface="Arial" panose="020B0604020202020204" pitchFamily="34" charset="0"/>
              <a:buChar char="•"/>
              <a:defRPr/>
            </a:pPr>
            <a:r>
              <a:rPr lang="en-US" dirty="0">
                <a:solidFill>
                  <a:schemeClr val="tx1">
                    <a:lumMod val="75000"/>
                    <a:lumOff val="25000"/>
                  </a:schemeClr>
                </a:solidFill>
                <a:latin typeface="+mj-lt"/>
                <a:cs typeface="Arial" panose="020B0604020202020204" pitchFamily="34" charset="0"/>
              </a:rPr>
              <a:t>Does not necessarily correspond to impairment or abuse</a:t>
            </a:r>
          </a:p>
          <a:p>
            <a:pPr marL="749808" lvl="3" indent="-182880" fontAlgn="auto">
              <a:defRPr/>
            </a:pPr>
            <a:endParaRPr lang="en-US" dirty="0">
              <a:solidFill>
                <a:schemeClr val="tx1">
                  <a:lumMod val="75000"/>
                  <a:lumOff val="25000"/>
                </a:schemeClr>
              </a:solidFill>
              <a:latin typeface="+mj-lt"/>
              <a:cs typeface="Arial" panose="020B0604020202020204" pitchFamily="34" charset="0"/>
            </a:endParaRPr>
          </a:p>
        </p:txBody>
      </p:sp>
      <p:pic>
        <p:nvPicPr>
          <p:cNvPr id="4" name="Picture 3">
            <a:extLst>
              <a:ext uri="{FF2B5EF4-FFF2-40B4-BE49-F238E27FC236}"/>
            </a:extLst>
          </p:cNvPr>
          <p:cNvPicPr>
            <a:picLocks noChangeAspect="1"/>
          </p:cNvPicPr>
          <p:nvPr/>
        </p:nvPicPr>
        <p:blipFill>
          <a:blip r:embed="rId2"/>
          <a:stretch>
            <a:fillRect/>
          </a:stretch>
        </p:blipFill>
        <p:spPr>
          <a:xfrm>
            <a:off x="1795463" y="238125"/>
            <a:ext cx="8601075" cy="6381750"/>
          </a:xfrm>
          <a:prstGeom prst="rect">
            <a:avLst/>
          </a:prstGeom>
          <a:ln>
            <a:solidFill>
              <a:schemeClr val="tx1">
                <a:lumMod val="75000"/>
              </a:schemeClr>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Pre-hire: To Test Or Not To Test</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400" dirty="0">
                <a:solidFill>
                  <a:schemeClr val="tx1">
                    <a:lumMod val="75000"/>
                    <a:lumOff val="25000"/>
                  </a:schemeClr>
                </a:solidFill>
                <a:latin typeface="+mj-lt"/>
                <a:cs typeface="Arial" panose="020B0604020202020204" pitchFamily="34" charset="0"/>
              </a:rPr>
              <a:t>In general, the answer is do not test.</a:t>
            </a:r>
          </a:p>
          <a:p>
            <a:pPr marL="91440" indent="-91440" fontAlgn="auto">
              <a:defRPr/>
            </a:pPr>
            <a:r>
              <a:rPr lang="en-US" sz="2400" dirty="0">
                <a:solidFill>
                  <a:schemeClr val="tx1">
                    <a:lumMod val="75000"/>
                    <a:lumOff val="25000"/>
                  </a:schemeClr>
                </a:solidFill>
                <a:cs typeface="Arial" panose="020B0604020202020204" pitchFamily="34" charset="0"/>
              </a:rPr>
              <a:t>The hard question: why do you need to test for cannabis?</a:t>
            </a:r>
            <a:endParaRPr lang="en-US" sz="2400" dirty="0">
              <a:solidFill>
                <a:schemeClr val="tx1">
                  <a:lumMod val="75000"/>
                  <a:lumOff val="25000"/>
                </a:schemeClr>
              </a:solidFill>
              <a:latin typeface="+mj-lt"/>
              <a:cs typeface="Arial" panose="020B0604020202020204" pitchFamily="34" charset="0"/>
            </a:endParaRPr>
          </a:p>
          <a:p>
            <a:pPr marL="384048" lvl="1" indent="-182880" fontAlgn="auto">
              <a:defRPr/>
            </a:pPr>
            <a:r>
              <a:rPr lang="en-US" sz="2400" b="1" dirty="0">
                <a:solidFill>
                  <a:schemeClr val="tx1">
                    <a:lumMod val="75000"/>
                    <a:lumOff val="25000"/>
                  </a:schemeClr>
                </a:solidFill>
                <a:latin typeface="+mj-lt"/>
                <a:cs typeface="Arial" panose="020B0604020202020204" pitchFamily="34" charset="0"/>
              </a:rPr>
              <a:t>Banned on and off duty? </a:t>
            </a:r>
            <a:r>
              <a:rPr lang="en-US" sz="2400" dirty="0">
                <a:solidFill>
                  <a:schemeClr val="tx1">
                    <a:lumMod val="75000"/>
                    <a:lumOff val="25000"/>
                  </a:schemeClr>
                </a:solidFill>
                <a:latin typeface="+mj-lt"/>
                <a:cs typeface="Arial" panose="020B0604020202020204" pitchFamily="34" charset="0"/>
              </a:rPr>
              <a:t>Might seem to make sense to weed out candidates. However, it is testing for use of a legal substance.</a:t>
            </a:r>
          </a:p>
          <a:p>
            <a:pPr marL="384048" lvl="1" indent="-182880" fontAlgn="auto">
              <a:defRPr/>
            </a:pPr>
            <a:r>
              <a:rPr lang="en-US" sz="2400" b="1" dirty="0">
                <a:solidFill>
                  <a:schemeClr val="tx1">
                    <a:lumMod val="75000"/>
                    <a:lumOff val="25000"/>
                  </a:schemeClr>
                </a:solidFill>
                <a:latin typeface="+mj-lt"/>
                <a:cs typeface="Arial" panose="020B0604020202020204" pitchFamily="34" charset="0"/>
              </a:rPr>
              <a:t>Banned only on duty? </a:t>
            </a:r>
            <a:r>
              <a:rPr lang="en-US" sz="2400" dirty="0">
                <a:solidFill>
                  <a:schemeClr val="tx1">
                    <a:lumMod val="75000"/>
                    <a:lumOff val="25000"/>
                  </a:schemeClr>
                </a:solidFill>
                <a:latin typeface="+mj-lt"/>
                <a:cs typeface="Arial" panose="020B0604020202020204" pitchFamily="34" charset="0"/>
              </a:rPr>
              <a:t>Again, it is a legal substance.</a:t>
            </a:r>
            <a:r>
              <a:rPr lang="en-US" sz="2400" b="1" dirty="0">
                <a:solidFill>
                  <a:schemeClr val="tx1">
                    <a:lumMod val="75000"/>
                    <a:lumOff val="25000"/>
                  </a:schemeClr>
                </a:solidFill>
                <a:latin typeface="+mj-lt"/>
                <a:cs typeface="Arial" panose="020B0604020202020204" pitchFamily="34" charset="0"/>
              </a:rPr>
              <a:t> </a:t>
            </a:r>
            <a:r>
              <a:rPr lang="en-US" sz="2400" dirty="0">
                <a:solidFill>
                  <a:schemeClr val="tx1">
                    <a:lumMod val="75000"/>
                    <a:lumOff val="25000"/>
                  </a:schemeClr>
                </a:solidFill>
                <a:latin typeface="+mj-lt"/>
                <a:cs typeface="Arial" panose="020B0604020202020204" pitchFamily="34" charset="0"/>
              </a:rPr>
              <a:t>Positive result cannot be used to refuse to hire.</a:t>
            </a:r>
          </a:p>
          <a:p>
            <a:pPr marL="91440" indent="-91440" fontAlgn="auto">
              <a:defRPr/>
            </a:pPr>
            <a:r>
              <a:rPr lang="en-US" sz="2600" dirty="0">
                <a:solidFill>
                  <a:schemeClr val="tx1">
                    <a:lumMod val="75000"/>
                    <a:lumOff val="25000"/>
                  </a:schemeClr>
                </a:solidFill>
                <a:latin typeface="+mj-lt"/>
                <a:cs typeface="Arial" panose="020B0604020202020204" pitchFamily="34" charset="0"/>
              </a:rPr>
              <a:t>Thought experiment: would you test for alcohol?</a:t>
            </a:r>
          </a:p>
          <a:p>
            <a:pPr marL="91440" indent="-91440" fontAlgn="auto">
              <a:defRPr/>
            </a:pPr>
            <a:endParaRPr lang="en-US" sz="2600" dirty="0">
              <a:solidFill>
                <a:schemeClr val="tx1">
                  <a:lumMod val="75000"/>
                  <a:lumOff val="25000"/>
                </a:schemeClr>
              </a:solidFill>
              <a:latin typeface="+mj-lt"/>
              <a:cs typeface="Arial" panose="020B0604020202020204" pitchFamily="34" charset="0"/>
            </a:endParaRPr>
          </a:p>
          <a:p>
            <a:pPr marL="749808" lvl="3" indent="-182880" fontAlgn="auto">
              <a:defRPr/>
            </a:pPr>
            <a:endParaRPr lang="en-US"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To Test Or Not To Test</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800" dirty="0">
                <a:solidFill>
                  <a:schemeClr val="tx1">
                    <a:lumMod val="75000"/>
                    <a:lumOff val="25000"/>
                  </a:schemeClr>
                </a:solidFill>
                <a:cs typeface="Arial" panose="020B0604020202020204" pitchFamily="34" charset="0"/>
              </a:rPr>
              <a:t>Discrimination lawsuits</a:t>
            </a:r>
          </a:p>
          <a:p>
            <a:pPr marL="384048" lvl="1" indent="-182880" fontAlgn="auto">
              <a:defRPr/>
            </a:pPr>
            <a:r>
              <a:rPr lang="en-US" sz="2400" dirty="0">
                <a:solidFill>
                  <a:schemeClr val="tx1">
                    <a:lumMod val="75000"/>
                    <a:lumOff val="25000"/>
                  </a:schemeClr>
                </a:solidFill>
                <a:cs typeface="Arial" panose="020B0604020202020204" pitchFamily="34" charset="0"/>
              </a:rPr>
              <a:t>Sometimes filed against employers on the basis that they declined to hire an individual because they were previously using lawfully prescribed medication.</a:t>
            </a:r>
          </a:p>
          <a:p>
            <a:pPr marL="384048" lvl="1" indent="-182880" fontAlgn="auto">
              <a:defRPr/>
            </a:pPr>
            <a:r>
              <a:rPr lang="en-US" sz="2400" dirty="0">
                <a:solidFill>
                  <a:schemeClr val="tx1">
                    <a:lumMod val="75000"/>
                    <a:lumOff val="25000"/>
                  </a:schemeClr>
                </a:solidFill>
                <a:cs typeface="Arial" panose="020B0604020202020204" pitchFamily="34" charset="0"/>
              </a:rPr>
              <a:t>No federal Americans with Disabilities problem, marijuana is still illegal under federal law.</a:t>
            </a:r>
          </a:p>
          <a:p>
            <a:pPr marL="384048" lvl="1" indent="-182880" fontAlgn="auto">
              <a:defRPr/>
            </a:pPr>
            <a:r>
              <a:rPr lang="en-US" sz="2400" dirty="0">
                <a:solidFill>
                  <a:schemeClr val="tx1">
                    <a:lumMod val="75000"/>
                    <a:lumOff val="25000"/>
                  </a:schemeClr>
                </a:solidFill>
                <a:cs typeface="Arial" panose="020B0604020202020204" pitchFamily="34" charset="0"/>
              </a:rPr>
              <a:t>Illinois Human Rights Act problem? Potentially.</a:t>
            </a:r>
          </a:p>
          <a:p>
            <a:pPr marL="749808" lvl="3" indent="-182880" fontAlgn="auto">
              <a:defRPr/>
            </a:pPr>
            <a:endParaRPr lang="en-US"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Item #2413013 Cannabis Leaf Squeezie® Stress Reliever Topped Pen"/>
          <p:cNvPicPr>
            <a:picLocks noChangeAspect="1" noChangeArrowheads="1"/>
          </p:cNvPicPr>
          <p:nvPr/>
        </p:nvPicPr>
        <p:blipFill>
          <a:blip r:embed="rId2"/>
          <a:srcRect l="34430" r="35378"/>
          <a:stretch>
            <a:fillRect/>
          </a:stretch>
        </p:blipFill>
        <p:spPr bwMode="auto">
          <a:xfrm rot="2793329">
            <a:off x="9324976" y="590550"/>
            <a:ext cx="1090612" cy="3614737"/>
          </a:xfrm>
          <a:prstGeom prst="rect">
            <a:avLst/>
          </a:prstGeom>
          <a:noFill/>
          <a:ln w="9525">
            <a:noFill/>
            <a:miter lim="800000"/>
            <a:headEnd/>
            <a:tailEnd/>
          </a:ln>
        </p:spPr>
      </p:pic>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Action Items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dirty="0">
                <a:solidFill>
                  <a:schemeClr val="tx1">
                    <a:lumMod val="75000"/>
                    <a:lumOff val="25000"/>
                  </a:schemeClr>
                </a:solidFill>
              </a:rPr>
              <a:t>To-Do List:</a:t>
            </a:r>
          </a:p>
        </p:txBody>
      </p:sp>
      <p:sp>
        <p:nvSpPr>
          <p:cNvPr id="3" name="Content Placeholder 2">
            <a:extLst>
              <a:ext uri="{FF2B5EF4-FFF2-40B4-BE49-F238E27FC236}"/>
            </a:extLst>
          </p:cNvPr>
          <p:cNvSpPr>
            <a:spLocks noGrp="1"/>
          </p:cNvSpPr>
          <p:nvPr>
            <p:ph idx="1"/>
          </p:nvPr>
        </p:nvSpPr>
        <p:spPr/>
        <p:txBody>
          <a:bodyPr rtlCol="0">
            <a:normAutofit/>
          </a:bodyPr>
          <a:lstStyle/>
          <a:p>
            <a:pPr marL="91440" indent="-91440" fontAlgn="auto">
              <a:defRPr/>
            </a:pPr>
            <a:r>
              <a:rPr lang="en-US" sz="2600" dirty="0">
                <a:solidFill>
                  <a:schemeClr val="tx1">
                    <a:lumMod val="75000"/>
                    <a:lumOff val="25000"/>
                  </a:schemeClr>
                </a:solidFill>
                <a:latin typeface="+mj-lt"/>
                <a:cs typeface="Arial" panose="020B0604020202020204" pitchFamily="34" charset="0"/>
              </a:rPr>
              <a:t>Determine which approach the District wants to take for employee use/possession of cannabis.</a:t>
            </a:r>
          </a:p>
          <a:p>
            <a:pPr marL="91440" indent="-91440" fontAlgn="auto">
              <a:defRPr/>
            </a:pPr>
            <a:r>
              <a:rPr lang="en-US" sz="2600" dirty="0">
                <a:solidFill>
                  <a:schemeClr val="tx1">
                    <a:lumMod val="75000"/>
                    <a:lumOff val="25000"/>
                  </a:schemeClr>
                </a:solidFill>
                <a:latin typeface="+mj-lt"/>
                <a:cs typeface="Arial" panose="020B0604020202020204" pitchFamily="34" charset="0"/>
              </a:rPr>
              <a:t>Update employment policy manual and SOPs regarding drug use.</a:t>
            </a:r>
          </a:p>
          <a:p>
            <a:pPr marL="91440" indent="-91440" fontAlgn="auto">
              <a:defRPr/>
            </a:pPr>
            <a:r>
              <a:rPr lang="en-US" sz="2600" dirty="0">
                <a:solidFill>
                  <a:schemeClr val="tx1">
                    <a:lumMod val="75000"/>
                    <a:lumOff val="25000"/>
                  </a:schemeClr>
                </a:solidFill>
                <a:latin typeface="+mj-lt"/>
                <a:cs typeface="Arial" panose="020B0604020202020204" pitchFamily="34" charset="0"/>
              </a:rPr>
              <a:t>Consult with the Union as necessary.</a:t>
            </a:r>
          </a:p>
          <a:p>
            <a:pPr marL="91440" indent="-91440" fontAlgn="auto">
              <a:defRPr/>
            </a:pPr>
            <a:r>
              <a:rPr lang="en-US" sz="2600" dirty="0">
                <a:solidFill>
                  <a:schemeClr val="tx1">
                    <a:lumMod val="75000"/>
                    <a:lumOff val="25000"/>
                  </a:schemeClr>
                </a:solidFill>
                <a:latin typeface="+mj-lt"/>
                <a:cs typeface="Arial" panose="020B0604020202020204" pitchFamily="34" charset="0"/>
              </a:rPr>
              <a:t>Update CBA as necessary.</a:t>
            </a:r>
          </a:p>
          <a:p>
            <a:pPr marL="91440" indent="-91440" fontAlgn="auto">
              <a:defRPr/>
            </a:pPr>
            <a:r>
              <a:rPr lang="en-US" sz="2600" dirty="0">
                <a:solidFill>
                  <a:schemeClr val="tx1">
                    <a:lumMod val="75000"/>
                    <a:lumOff val="25000"/>
                  </a:schemeClr>
                </a:solidFill>
                <a:latin typeface="+mj-lt"/>
                <a:cs typeface="Arial" panose="020B0604020202020204" pitchFamily="34" charset="0"/>
              </a:rPr>
              <a:t>Revise pre-employment procedures as necessary.</a:t>
            </a:r>
          </a:p>
          <a:p>
            <a:pPr marL="91440" indent="-91440" fontAlgn="auto">
              <a:defRPr/>
            </a:pPr>
            <a:r>
              <a:rPr lang="en-US" sz="2600" dirty="0">
                <a:solidFill>
                  <a:schemeClr val="tx1">
                    <a:lumMod val="75000"/>
                    <a:lumOff val="25000"/>
                  </a:schemeClr>
                </a:solidFill>
                <a:latin typeface="+mj-lt"/>
                <a:cs typeface="Arial" panose="020B0604020202020204" pitchFamily="34" charset="0"/>
              </a:rPr>
              <a:t>Inform employees/train officers regarding changes and reasonable suspicion standard.</a:t>
            </a:r>
            <a:endParaRPr lang="en-US" dirty="0">
              <a:solidFill>
                <a:schemeClr val="tx1">
                  <a:lumMod val="75000"/>
                  <a:lumOff val="25000"/>
                </a:schemeClr>
              </a:solidFill>
              <a:latin typeface="+mj-lt"/>
              <a:cs typeface="Arial" panose="020B0604020202020204" pitchFamily="34" charset="0"/>
            </a:endParaRPr>
          </a:p>
          <a:p>
            <a:pPr marL="566928" lvl="2" indent="-182880" fontAlgn="auto">
              <a:defRPr/>
            </a:pPr>
            <a:endParaRPr lang="en-US" dirty="0">
              <a:solidFill>
                <a:schemeClr val="tx1">
                  <a:lumMod val="75000"/>
                  <a:lumOff val="25000"/>
                </a:schemeClr>
              </a:solidFill>
              <a:latin typeface="+mj-lt"/>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758825"/>
            <a:ext cx="10058400" cy="3565525"/>
          </a:xfrm>
        </p:spPr>
        <p:txBody>
          <a:bodyPr/>
          <a:lstStyle/>
          <a:p>
            <a:pPr fontAlgn="auto">
              <a:spcAft>
                <a:spcPts val="0"/>
              </a:spcAft>
              <a:defRPr/>
            </a:pPr>
            <a:r>
              <a:rPr lang="en-US" dirty="0">
                <a:latin typeface="Arial" panose="020B0604020202020204" pitchFamily="34" charset="0"/>
                <a:cs typeface="Arial" panose="020B0604020202020204" pitchFamily="34" charset="0"/>
              </a:rPr>
              <a:t>QUESTIONS?</a:t>
            </a:r>
          </a:p>
        </p:txBody>
      </p:sp>
      <p:pic>
        <p:nvPicPr>
          <p:cNvPr id="83970" name="Picture 2" descr="Image result for weed leaf question mark"/>
          <p:cNvPicPr>
            <a:picLocks noChangeAspect="1" noChangeArrowheads="1"/>
          </p:cNvPicPr>
          <p:nvPr/>
        </p:nvPicPr>
        <p:blipFill>
          <a:blip r:embed="rId2"/>
          <a:srcRect/>
          <a:stretch>
            <a:fillRect/>
          </a:stretch>
        </p:blipFill>
        <p:spPr bwMode="auto">
          <a:xfrm>
            <a:off x="7143750" y="604838"/>
            <a:ext cx="4719638" cy="37195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096963" y="287338"/>
            <a:ext cx="10058400" cy="1449387"/>
          </a:xfrm>
        </p:spPr>
        <p:txBody>
          <a:bodyPr/>
          <a:lstStyle/>
          <a:p>
            <a:pPr fontAlgn="auto">
              <a:spcAft>
                <a:spcPts val="0"/>
              </a:spcAft>
              <a:defRPr/>
            </a:pPr>
            <a:r>
              <a:rPr lang="en-US" sz="4400" b="1" dirty="0">
                <a:solidFill>
                  <a:schemeClr val="tx1">
                    <a:lumMod val="75000"/>
                    <a:lumOff val="25000"/>
                  </a:schemeClr>
                </a:solidFill>
              </a:rPr>
              <a:t>Short Term Negative Effects</a:t>
            </a:r>
            <a:endParaRPr lang="en-US" dirty="0">
              <a:solidFill>
                <a:schemeClr val="tx1">
                  <a:lumMod val="75000"/>
                  <a:lumOff val="25000"/>
                </a:schemeClr>
              </a:solidFill>
            </a:endParaRPr>
          </a:p>
        </p:txBody>
      </p:sp>
      <p:sp>
        <p:nvSpPr>
          <p:cNvPr id="22530" name="Content Placeholder 2"/>
          <p:cNvSpPr>
            <a:spLocks noGrp="1"/>
          </p:cNvSpPr>
          <p:nvPr>
            <p:ph sz="half" idx="2"/>
          </p:nvPr>
        </p:nvSpPr>
        <p:spPr>
          <a:xfrm>
            <a:off x="1096963" y="2582863"/>
            <a:ext cx="4938712" cy="3378200"/>
          </a:xfrm>
        </p:spPr>
        <p:txBody>
          <a:bodyPr/>
          <a:lstStyle/>
          <a:p>
            <a:pPr lvl="1"/>
            <a:r>
              <a:rPr lang="en-US" sz="2200" smtClean="0"/>
              <a:t>Learning, attention, and memory problems.</a:t>
            </a:r>
          </a:p>
          <a:p>
            <a:pPr lvl="1"/>
            <a:r>
              <a:rPr lang="en-US" sz="2200" smtClean="0"/>
              <a:t>Distorted perception (sights, sounds, time, touch).</a:t>
            </a:r>
          </a:p>
          <a:p>
            <a:pPr lvl="1"/>
            <a:r>
              <a:rPr lang="en-US" sz="2200" smtClean="0"/>
              <a:t>Poor coordination.</a:t>
            </a:r>
          </a:p>
          <a:p>
            <a:pPr lvl="1"/>
            <a:r>
              <a:rPr lang="en-US" sz="2200" smtClean="0"/>
              <a:t>Increased heart rate.</a:t>
            </a:r>
          </a:p>
          <a:p>
            <a:pPr lvl="1"/>
            <a:r>
              <a:rPr lang="en-US" sz="2200" smtClean="0"/>
              <a:t>Anxiety.</a:t>
            </a:r>
          </a:p>
          <a:p>
            <a:pPr lvl="1"/>
            <a:r>
              <a:rPr lang="en-US" sz="2200" smtClean="0"/>
              <a:t>Paranoia.</a:t>
            </a:r>
          </a:p>
          <a:p>
            <a:pPr lvl="1"/>
            <a:r>
              <a:rPr lang="en-US" sz="2200" smtClean="0"/>
              <a:t>Psychosis (not common).</a:t>
            </a:r>
          </a:p>
          <a:p>
            <a:pPr lvl="1"/>
            <a:endParaRPr lang="en-US" sz="2200" smtClean="0"/>
          </a:p>
        </p:txBody>
      </p:sp>
      <p:sp>
        <p:nvSpPr>
          <p:cNvPr id="22531" name="Content Placeholder 5"/>
          <p:cNvSpPr>
            <a:spLocks noGrp="1"/>
          </p:cNvSpPr>
          <p:nvPr>
            <p:ph sz="quarter" idx="4"/>
          </p:nvPr>
        </p:nvSpPr>
        <p:spPr>
          <a:xfrm>
            <a:off x="6218238" y="2582863"/>
            <a:ext cx="4937125" cy="3378200"/>
          </a:xfrm>
          <a:blipFill dpi="0" rotWithShape="1">
            <a:blip r:embed="rId3"/>
            <a:srcRect/>
            <a:stretch>
              <a:fillRect/>
            </a:stretch>
          </a:blipFill>
        </p:spPr>
        <p:txBody>
          <a:bodyPr/>
          <a:lstStyle/>
          <a:p>
            <a:endParaRPr lang="en-US" smtClean="0"/>
          </a:p>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Middle Term Side Effects</a:t>
            </a:r>
            <a:endParaRPr lang="en-US" dirty="0">
              <a:solidFill>
                <a:schemeClr val="tx1">
                  <a:lumMod val="75000"/>
                  <a:lumOff val="25000"/>
                </a:schemeClr>
              </a:solidFill>
            </a:endParaRPr>
          </a:p>
        </p:txBody>
      </p:sp>
      <p:sp>
        <p:nvSpPr>
          <p:cNvPr id="24578" name="Content Placeholder 2"/>
          <p:cNvSpPr>
            <a:spLocks noGrp="1"/>
          </p:cNvSpPr>
          <p:nvPr>
            <p:ph idx="1"/>
          </p:nvPr>
        </p:nvSpPr>
        <p:spPr/>
        <p:txBody>
          <a:bodyPr/>
          <a:lstStyle/>
          <a:p>
            <a:r>
              <a:rPr lang="en-US" sz="2800" smtClean="0"/>
              <a:t>Learning problems.</a:t>
            </a:r>
          </a:p>
          <a:p>
            <a:r>
              <a:rPr lang="en-US" sz="2800" smtClean="0"/>
              <a:t>Memory problems.</a:t>
            </a:r>
          </a:p>
          <a:p>
            <a:r>
              <a:rPr lang="en-US" sz="2800" smtClean="0"/>
              <a:t>Sleep problems.</a:t>
            </a:r>
          </a:p>
          <a:p>
            <a:pPr lvl="1"/>
            <a:endParaRPr lang="en-US" sz="3200" smtClean="0"/>
          </a:p>
        </p:txBody>
      </p:sp>
      <p:pic>
        <p:nvPicPr>
          <p:cNvPr id="24579" name="Picture 2" descr="Image result for weed sleep"/>
          <p:cNvPicPr>
            <a:picLocks noChangeAspect="1" noChangeArrowheads="1"/>
          </p:cNvPicPr>
          <p:nvPr/>
        </p:nvPicPr>
        <p:blipFill>
          <a:blip r:embed="rId3"/>
          <a:srcRect/>
          <a:stretch>
            <a:fillRect/>
          </a:stretch>
        </p:blipFill>
        <p:spPr bwMode="auto">
          <a:xfrm>
            <a:off x="5899150" y="1635125"/>
            <a:ext cx="6572250" cy="46958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sz="4400" b="1" dirty="0">
                <a:solidFill>
                  <a:schemeClr val="tx1">
                    <a:lumMod val="75000"/>
                    <a:lumOff val="25000"/>
                  </a:schemeClr>
                </a:solidFill>
              </a:rPr>
              <a:t>Long Term Side Effects</a:t>
            </a:r>
            <a:endParaRPr lang="en-US" dirty="0">
              <a:solidFill>
                <a:schemeClr val="tx1">
                  <a:lumMod val="75000"/>
                  <a:lumOff val="25000"/>
                </a:schemeClr>
              </a:solidFill>
            </a:endParaRPr>
          </a:p>
        </p:txBody>
      </p:sp>
      <p:sp>
        <p:nvSpPr>
          <p:cNvPr id="26626" name="Content Placeholder 2"/>
          <p:cNvSpPr>
            <a:spLocks noGrp="1"/>
          </p:cNvSpPr>
          <p:nvPr>
            <p:ph idx="1"/>
          </p:nvPr>
        </p:nvSpPr>
        <p:spPr/>
        <p:txBody>
          <a:bodyPr/>
          <a:lstStyle/>
          <a:p>
            <a:r>
              <a:rPr lang="en-US" sz="2800" smtClean="0"/>
              <a:t>Reported risk of marijuana addiction (controversial).</a:t>
            </a:r>
          </a:p>
          <a:p>
            <a:r>
              <a:rPr lang="en-US" sz="2800" smtClean="0"/>
              <a:t>Long-term learning and memory problems if heavy use begins during youth.</a:t>
            </a:r>
          </a:p>
          <a:p>
            <a:r>
              <a:rPr lang="en-US" sz="2800" smtClean="0"/>
              <a:t>Risk for chronic cough, bronchitis.</a:t>
            </a:r>
          </a:p>
          <a:p>
            <a:r>
              <a:rPr lang="en-US" sz="2800" smtClean="0"/>
              <a:t>Risk of schizophrenia in some people with higher genetic risk.</a:t>
            </a:r>
          </a:p>
          <a:p>
            <a:r>
              <a:rPr lang="en-US" sz="2800" smtClean="0"/>
              <a:t>In rare cases, risk of chronic nausea and vomiting.</a:t>
            </a:r>
            <a:endParaRPr lang="en-US" sz="3200" smtClean="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1996</TotalTime>
  <Words>2791</Words>
  <Application>Microsoft Office PowerPoint</Application>
  <PresentationFormat>Custom</PresentationFormat>
  <Paragraphs>341</Paragraphs>
  <Slides>55</Slides>
  <Notes>13</Notes>
  <HiddenSlides>0</HiddenSlides>
  <MMClips>0</MMClips>
  <ScaleCrop>false</ScaleCrop>
  <HeadingPairs>
    <vt:vector size="6" baseType="variant">
      <vt:variant>
        <vt:lpstr>Fonts Used</vt:lpstr>
      </vt:variant>
      <vt:variant>
        <vt:i4>3</vt:i4>
      </vt:variant>
      <vt:variant>
        <vt:lpstr>Design Template</vt:lpstr>
      </vt:variant>
      <vt:variant>
        <vt:i4>7</vt:i4>
      </vt:variant>
      <vt:variant>
        <vt:lpstr>Slide Titles</vt:lpstr>
      </vt:variant>
      <vt:variant>
        <vt:i4>55</vt:i4>
      </vt:variant>
    </vt:vector>
  </HeadingPairs>
  <TitlesOfParts>
    <vt:vector size="65" baseType="lpstr">
      <vt:lpstr>Calibri</vt:lpstr>
      <vt:lpstr>Arial</vt:lpstr>
      <vt:lpstr>Calibri Light</vt:lpstr>
      <vt:lpstr>Retrospect</vt:lpstr>
      <vt:lpstr>Retrospect</vt:lpstr>
      <vt:lpstr>Retrospect</vt:lpstr>
      <vt:lpstr>Retrospect</vt:lpstr>
      <vt:lpstr>Retrospect</vt:lpstr>
      <vt:lpstr>Retrospect</vt:lpstr>
      <vt:lpstr>Retrospect</vt:lpstr>
      <vt:lpstr>Metropolitan Fire Chiefs Association Symposium   The High Art of  Refining Post-Cannabis Legalization Drug &amp; Alcohol Policies </vt:lpstr>
      <vt:lpstr>Topics Covered:</vt:lpstr>
      <vt:lpstr>Marijuana</vt:lpstr>
      <vt:lpstr>Background: Marijuana</vt:lpstr>
      <vt:lpstr>Effects</vt:lpstr>
      <vt:lpstr>Slide 6</vt:lpstr>
      <vt:lpstr>Short Term Negative Effects</vt:lpstr>
      <vt:lpstr>Middle Term Side Effects</vt:lpstr>
      <vt:lpstr>Long Term Side Effects</vt:lpstr>
      <vt:lpstr>Secondhand Effects</vt:lpstr>
      <vt:lpstr>Drug Testing</vt:lpstr>
      <vt:lpstr>Edibles</vt:lpstr>
      <vt:lpstr>Edibles</vt:lpstr>
      <vt:lpstr>Legalization Efforts</vt:lpstr>
      <vt:lpstr>Cannabis:</vt:lpstr>
      <vt:lpstr>Federally Illegal</vt:lpstr>
      <vt:lpstr>Medical Marijuana</vt:lpstr>
      <vt:lpstr>Background: Medical Marijuana</vt:lpstr>
      <vt:lpstr>Background: Medical Marijuana</vt:lpstr>
      <vt:lpstr>The Cannabis Regulation and Tax Act</vt:lpstr>
      <vt:lpstr>The Cannabis Regulation and Tax Act</vt:lpstr>
      <vt:lpstr>The Cannabis Regulation and Tax Act</vt:lpstr>
      <vt:lpstr>Expungements</vt:lpstr>
      <vt:lpstr>Projected Revenue</vt:lpstr>
      <vt:lpstr>Projected Revenue</vt:lpstr>
      <vt:lpstr>What hasn’t changed?</vt:lpstr>
      <vt:lpstr>What hasn’t changed?</vt:lpstr>
      <vt:lpstr>What hasn’t changed?</vt:lpstr>
      <vt:lpstr>What hasn’t changed?</vt:lpstr>
      <vt:lpstr>What hasn’t changed?</vt:lpstr>
      <vt:lpstr>What hasn’t changed?</vt:lpstr>
      <vt:lpstr>What hasn’t changed?</vt:lpstr>
      <vt:lpstr>Employer  Protections</vt:lpstr>
      <vt:lpstr>Employer Protections</vt:lpstr>
      <vt:lpstr>Zero Tolerance Policies</vt:lpstr>
      <vt:lpstr>Prohibiting On-Duty Impairment</vt:lpstr>
      <vt:lpstr>“Good Faith Belief”</vt:lpstr>
      <vt:lpstr>Federal Funding Priority</vt:lpstr>
      <vt:lpstr>Public Safety-Specific Protections</vt:lpstr>
      <vt:lpstr>The Right to Privacy in the Workplace Act</vt:lpstr>
      <vt:lpstr>POLICY  DECISIONS</vt:lpstr>
      <vt:lpstr>Step 1: Determine What You Want to Do</vt:lpstr>
      <vt:lpstr>Step 2: Union or Non-Union?</vt:lpstr>
      <vt:lpstr>Step 3: Where Does the Union Stand?</vt:lpstr>
      <vt:lpstr>What Are Unions Asking For?</vt:lpstr>
      <vt:lpstr>What Are Unions Asking For?</vt:lpstr>
      <vt:lpstr>What You Should Insist On</vt:lpstr>
      <vt:lpstr>What You Should Say “No” To:</vt:lpstr>
      <vt:lpstr>Pre- Employment Testing</vt:lpstr>
      <vt:lpstr>Pre-Hire Testing</vt:lpstr>
      <vt:lpstr>Pre-hire: To Test Or Not To Test</vt:lpstr>
      <vt:lpstr>To Test Or Not To Test</vt:lpstr>
      <vt:lpstr>Action Items</vt:lpstr>
      <vt:lpstr>To-Do List: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NIAFPD Fall Seminar</dc:title>
  <dc:creator>Ryan Morton</dc:creator>
  <cp:lastModifiedBy>Alan</cp:lastModifiedBy>
  <cp:revision>67</cp:revision>
  <cp:lastPrinted>2019-10-25T20:08:35Z</cp:lastPrinted>
  <dcterms:created xsi:type="dcterms:W3CDTF">2019-10-25T12:38:26Z</dcterms:created>
  <dcterms:modified xsi:type="dcterms:W3CDTF">2020-03-07T16:45:51Z</dcterms:modified>
</cp:coreProperties>
</file>