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BCD"/>
          </a:solidFill>
        </a:fill>
      </a:tcStyle>
    </a:wholeTbl>
    <a:band2H>
      <a:tcTxStyle b="def" i="def"/>
      <a:tcStyle>
        <a:tcBdr/>
        <a:fill>
          <a:solidFill>
            <a:srgbClr val="E9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9DF"/>
          </a:solidFill>
        </a:fill>
      </a:tcStyle>
    </a:wholeTbl>
    <a:band2H>
      <a:tcTxStyle b="def" i="def"/>
      <a:tcStyle>
        <a:tcBdr/>
        <a:fill>
          <a:solidFill>
            <a:srgbClr val="E7ED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6EECC"/>
          </a:solidFill>
        </a:fill>
      </a:tcStyle>
    </a:wholeTbl>
    <a:band2H>
      <a:tcTxStyle b="def" i="def"/>
      <a:tcStyle>
        <a:tcBdr/>
        <a:fill>
          <a:solidFill>
            <a:srgbClr val="F3F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96" name="Shape 196"/>
          <p:cNvSpPr/>
          <p:nvPr>
            <p:ph type="sldImg"/>
          </p:nvPr>
        </p:nvSpPr>
        <p:spPr>
          <a:xfrm>
            <a:off x="1143000" y="685800"/>
            <a:ext cx="4572000" cy="3429000"/>
          </a:xfrm>
          <a:prstGeom prst="rect">
            <a:avLst/>
          </a:prstGeom>
        </p:spPr>
        <p:txBody>
          <a:bodyPr/>
          <a:lstStyle/>
          <a:p>
            <a:pPr/>
          </a:p>
        </p:txBody>
      </p:sp>
      <p:sp>
        <p:nvSpPr>
          <p:cNvPr id="197" name="Shape 19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entury Gothic"/>
      </a:defRPr>
    </a:lvl1pPr>
    <a:lvl2pPr indent="228600" latinLnBrk="0">
      <a:defRPr sz="1200">
        <a:latin typeface="+mj-lt"/>
        <a:ea typeface="+mj-ea"/>
        <a:cs typeface="+mj-cs"/>
        <a:sym typeface="Century Gothic"/>
      </a:defRPr>
    </a:lvl2pPr>
    <a:lvl3pPr indent="457200" latinLnBrk="0">
      <a:defRPr sz="1200">
        <a:latin typeface="+mj-lt"/>
        <a:ea typeface="+mj-ea"/>
        <a:cs typeface="+mj-cs"/>
        <a:sym typeface="Century Gothic"/>
      </a:defRPr>
    </a:lvl3pPr>
    <a:lvl4pPr indent="685800" latinLnBrk="0">
      <a:defRPr sz="1200">
        <a:latin typeface="+mj-lt"/>
        <a:ea typeface="+mj-ea"/>
        <a:cs typeface="+mj-cs"/>
        <a:sym typeface="Century Gothic"/>
      </a:defRPr>
    </a:lvl4pPr>
    <a:lvl5pPr indent="914400" latinLnBrk="0">
      <a:defRPr sz="1200">
        <a:latin typeface="+mj-lt"/>
        <a:ea typeface="+mj-ea"/>
        <a:cs typeface="+mj-cs"/>
        <a:sym typeface="Century Gothic"/>
      </a:defRPr>
    </a:lvl5pPr>
    <a:lvl6pPr indent="1143000" latinLnBrk="0">
      <a:defRPr sz="1200">
        <a:latin typeface="+mj-lt"/>
        <a:ea typeface="+mj-ea"/>
        <a:cs typeface="+mj-cs"/>
        <a:sym typeface="Century Gothic"/>
      </a:defRPr>
    </a:lvl6pPr>
    <a:lvl7pPr indent="1371600" latinLnBrk="0">
      <a:defRPr sz="1200">
        <a:latin typeface="+mj-lt"/>
        <a:ea typeface="+mj-ea"/>
        <a:cs typeface="+mj-cs"/>
        <a:sym typeface="Century Gothic"/>
      </a:defRPr>
    </a:lvl7pPr>
    <a:lvl8pPr indent="1600200" latinLnBrk="0">
      <a:defRPr sz="1200">
        <a:latin typeface="+mj-lt"/>
        <a:ea typeface="+mj-ea"/>
        <a:cs typeface="+mj-cs"/>
        <a:sym typeface="Century Gothic"/>
      </a:defRPr>
    </a:lvl8pPr>
    <a:lvl9pPr indent="1828800" latinLnBrk="0">
      <a:defRPr sz="1200">
        <a:latin typeface="+mj-lt"/>
        <a:ea typeface="+mj-ea"/>
        <a:cs typeface="+mj-cs"/>
        <a:sym typeface="Century Gothic"/>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4" name="Rectangle 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15" name="Rectangle 9"/>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16" name="Rectangle 10"/>
          <p:cNvSpPr/>
          <p:nvPr/>
        </p:nvSpPr>
        <p:spPr>
          <a:xfrm>
            <a:off x="1447800" y="1411614"/>
            <a:ext cx="9296401" cy="4034772"/>
          </a:xfrm>
          <a:prstGeom prst="rect">
            <a:avLst/>
          </a:prstGeom>
          <a:ln w="6350" cap="sq">
            <a:solidFill>
              <a:srgbClr val="404040"/>
            </a:solidFill>
            <a:miter/>
          </a:ln>
        </p:spPr>
        <p:txBody>
          <a:bodyPr lIns="45719" rIns="45719"/>
          <a:lstStyle/>
          <a:p>
            <a:pPr/>
          </a:p>
        </p:txBody>
      </p:sp>
      <p:sp>
        <p:nvSpPr>
          <p:cNvPr id="17" name="Rectangle 14"/>
          <p:cNvSpPr/>
          <p:nvPr/>
        </p:nvSpPr>
        <p:spPr>
          <a:xfrm>
            <a:off x="5135879" y="1267729"/>
            <a:ext cx="1920241" cy="731522"/>
          </a:xfrm>
          <a:prstGeom prst="rect">
            <a:avLst/>
          </a:prstGeom>
          <a:solidFill>
            <a:schemeClr val="accent1"/>
          </a:solidFill>
          <a:ln w="12700">
            <a:miter lim="400000"/>
          </a:ln>
        </p:spPr>
        <p:txBody>
          <a:bodyPr lIns="45719" rIns="45719"/>
          <a:lstStyle/>
          <a:p>
            <a:pPr/>
          </a:p>
        </p:txBody>
      </p:sp>
      <p:grpSp>
        <p:nvGrpSpPr>
          <p:cNvPr id="21" name="Group 6"/>
          <p:cNvGrpSpPr/>
          <p:nvPr/>
        </p:nvGrpSpPr>
        <p:grpSpPr>
          <a:xfrm>
            <a:off x="5250179" y="1267729"/>
            <a:ext cx="1691642" cy="615935"/>
            <a:chOff x="0" y="0"/>
            <a:chExt cx="1691640" cy="615934"/>
          </a:xfrm>
        </p:grpSpPr>
        <p:sp>
          <p:nvSpPr>
            <p:cNvPr id="18"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19"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20"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22" name="Title Text"/>
          <p:cNvSpPr txBox="1"/>
          <p:nvPr>
            <p:ph type="title"/>
          </p:nvPr>
        </p:nvSpPr>
        <p:spPr>
          <a:xfrm>
            <a:off x="1629103" y="2244830"/>
            <a:ext cx="8933796" cy="2437233"/>
          </a:xfrm>
          <a:prstGeom prst="rect">
            <a:avLst/>
          </a:prstGeom>
        </p:spPr>
        <p:txBody>
          <a:bodyPr/>
          <a:lstStyle>
            <a:lvl1pPr algn="ctr">
              <a:lnSpc>
                <a:spcPct val="83000"/>
              </a:lnSpc>
              <a:defRPr cap="all" spc="-100" sz="6800"/>
            </a:lvl1pPr>
          </a:lstStyle>
          <a:p>
            <a:pPr/>
            <a:r>
              <a:t>Title Text</a:t>
            </a:r>
          </a:p>
        </p:txBody>
      </p:sp>
      <p:sp>
        <p:nvSpPr>
          <p:cNvPr id="23" name="Body Level One…"/>
          <p:cNvSpPr txBox="1"/>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pc="80" sz="1800">
                <a:solidFill>
                  <a:srgbClr val="0D0D0D"/>
                </a:solidFill>
              </a:defRPr>
            </a:lvl1pPr>
            <a:lvl2pPr marL="0" indent="457200" algn="ctr">
              <a:spcBef>
                <a:spcPts val="0"/>
              </a:spcBef>
              <a:buClrTx/>
              <a:buSzTx/>
              <a:buFontTx/>
              <a:buNone/>
              <a:defRPr spc="80" sz="1800">
                <a:solidFill>
                  <a:srgbClr val="0D0D0D"/>
                </a:solidFill>
              </a:defRPr>
            </a:lvl2pPr>
            <a:lvl3pPr marL="0" indent="914400" algn="ctr">
              <a:spcBef>
                <a:spcPts val="0"/>
              </a:spcBef>
              <a:buClrTx/>
              <a:buSzTx/>
              <a:buFontTx/>
              <a:buNone/>
              <a:defRPr spc="80" sz="1800">
                <a:solidFill>
                  <a:srgbClr val="0D0D0D"/>
                </a:solidFill>
              </a:defRPr>
            </a:lvl3pPr>
            <a:lvl4pPr marL="0" indent="1371600" algn="ctr">
              <a:spcBef>
                <a:spcPts val="0"/>
              </a:spcBef>
              <a:buClrTx/>
              <a:buSzTx/>
              <a:buFontTx/>
              <a:buNone/>
              <a:defRPr spc="80" sz="1800">
                <a:solidFill>
                  <a:srgbClr val="0D0D0D"/>
                </a:solidFill>
              </a:defRPr>
            </a:lvl4pPr>
            <a:lvl5pPr marL="0" indent="1828800" algn="ctr">
              <a:spcBef>
                <a:spcPts val="0"/>
              </a:spcBef>
              <a:buClrTx/>
              <a:buSzTx/>
              <a:buFontTx/>
              <a:buNone/>
              <a:defRPr spc="80" sz="1800">
                <a:solidFill>
                  <a:srgbClr val="0D0D0D"/>
                </a:solidFill>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10346146" y="5187568"/>
            <a:ext cx="216755" cy="218441"/>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120" name="Rectangle 10"/>
          <p:cNvSpPr/>
          <p:nvPr/>
        </p:nvSpPr>
        <p:spPr>
          <a:xfrm>
            <a:off x="8119870" y="237744"/>
            <a:ext cx="3826597" cy="6382512"/>
          </a:xfrm>
          <a:prstGeom prst="rect">
            <a:avLst/>
          </a:prstGeom>
          <a:solidFill>
            <a:srgbClr val="D9D9D9">
              <a:alpha val="60000"/>
            </a:srgbClr>
          </a:solidFill>
          <a:ln w="12700">
            <a:miter lim="400000"/>
          </a:ln>
        </p:spPr>
        <p:txBody>
          <a:bodyPr lIns="45719" rIns="45719"/>
          <a:lstStyle/>
          <a:p>
            <a:pPr/>
          </a:p>
        </p:txBody>
      </p:sp>
      <p:sp>
        <p:nvSpPr>
          <p:cNvPr id="121" name="Picture Placeholder 2"/>
          <p:cNvSpPr/>
          <p:nvPr>
            <p:ph type="pic" idx="13"/>
          </p:nvPr>
        </p:nvSpPr>
        <p:spPr>
          <a:xfrm>
            <a:off x="228599" y="237743"/>
            <a:ext cx="7696201" cy="6382513"/>
          </a:xfrm>
          <a:prstGeom prst="rect">
            <a:avLst/>
          </a:prstGeom>
        </p:spPr>
        <p:txBody>
          <a:bodyPr lIns="91439" rIns="91439">
            <a:noAutofit/>
          </a:bodyPr>
          <a:lstStyle/>
          <a:p>
            <a:pPr/>
          </a:p>
        </p:txBody>
      </p:sp>
      <p:sp>
        <p:nvSpPr>
          <p:cNvPr id="122" name="Rectangle 11"/>
          <p:cNvSpPr/>
          <p:nvPr/>
        </p:nvSpPr>
        <p:spPr>
          <a:xfrm>
            <a:off x="8254659" y="374903"/>
            <a:ext cx="3557016" cy="6108194"/>
          </a:xfrm>
          <a:prstGeom prst="rect">
            <a:avLst/>
          </a:prstGeom>
          <a:ln w="6350" cap="sq">
            <a:solidFill>
              <a:srgbClr val="404040"/>
            </a:solidFill>
            <a:miter/>
          </a:ln>
        </p:spPr>
        <p:txBody>
          <a:bodyPr lIns="45719" rIns="45719"/>
          <a:lstStyle/>
          <a:p>
            <a:pPr/>
          </a:p>
        </p:txBody>
      </p:sp>
      <p:sp>
        <p:nvSpPr>
          <p:cNvPr id="123" name="Title Text"/>
          <p:cNvSpPr txBox="1"/>
          <p:nvPr>
            <p:ph type="title"/>
          </p:nvPr>
        </p:nvSpPr>
        <p:spPr>
          <a:xfrm>
            <a:off x="8477250" y="603504"/>
            <a:ext cx="3144774" cy="1645921"/>
          </a:xfrm>
          <a:prstGeom prst="rect">
            <a:avLst/>
          </a:prstGeom>
        </p:spPr>
        <p:txBody>
          <a:bodyPr anchor="b"/>
          <a:lstStyle>
            <a:lvl1pPr>
              <a:lnSpc>
                <a:spcPct val="100000"/>
              </a:lnSpc>
              <a:defRPr sz="3200">
                <a:solidFill>
                  <a:srgbClr val="000000"/>
                </a:solidFill>
              </a:defRPr>
            </a:lvl1pPr>
          </a:lstStyle>
          <a:p>
            <a:pPr/>
            <a:r>
              <a:t>Title Text</a:t>
            </a:r>
          </a:p>
        </p:txBody>
      </p:sp>
      <p:sp>
        <p:nvSpPr>
          <p:cNvPr id="124" name="Body Level One…"/>
          <p:cNvSpPr txBox="1"/>
          <p:nvPr>
            <p:ph type="body" sz="quarter" idx="1"/>
          </p:nvPr>
        </p:nvSpPr>
        <p:spPr>
          <a:xfrm>
            <a:off x="8477250" y="2386583"/>
            <a:ext cx="3144774" cy="3511298"/>
          </a:xfrm>
          <a:prstGeom prst="rect">
            <a:avLst/>
          </a:prstGeom>
        </p:spPr>
        <p:txBody>
          <a:bodyPr/>
          <a:lstStyle>
            <a:lvl1pPr marL="0" indent="0">
              <a:spcBef>
                <a:spcPts val="800"/>
              </a:spcBef>
              <a:buClrTx/>
              <a:buSzTx/>
              <a:buFontTx/>
              <a:buNone/>
              <a:defRPr sz="1800"/>
            </a:lvl1pPr>
            <a:lvl2pPr marL="0" indent="457200">
              <a:spcBef>
                <a:spcPts val="800"/>
              </a:spcBef>
              <a:buClrTx/>
              <a:buSzTx/>
              <a:buFontTx/>
              <a:buNone/>
              <a:defRPr sz="1800"/>
            </a:lvl2pPr>
            <a:lvl3pPr marL="0" indent="914400">
              <a:spcBef>
                <a:spcPts val="800"/>
              </a:spcBef>
              <a:buClrTx/>
              <a:buSzTx/>
              <a:buFontTx/>
              <a:buNone/>
              <a:defRPr sz="1800"/>
            </a:lvl3pPr>
            <a:lvl4pPr marL="0" indent="1371600">
              <a:spcBef>
                <a:spcPts val="800"/>
              </a:spcBef>
              <a:buClrTx/>
              <a:buSzTx/>
              <a:buFontTx/>
              <a:buNone/>
              <a:defRPr sz="1800"/>
            </a:lvl4pPr>
            <a:lvl5pPr marL="0" indent="1828800">
              <a:spcBef>
                <a:spcPts val="800"/>
              </a:spcBef>
              <a:buClrTx/>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xfrm>
            <a:off x="11405270" y="6182360"/>
            <a:ext cx="216754" cy="2184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vider Slide_3">
    <p:spTree>
      <p:nvGrpSpPr>
        <p:cNvPr id="1" name=""/>
        <p:cNvGrpSpPr/>
        <p:nvPr/>
      </p:nvGrpSpPr>
      <p:grpSpPr>
        <a:xfrm>
          <a:off x="0" y="0"/>
          <a:ext cx="0" cy="0"/>
          <a:chOff x="0" y="0"/>
          <a:chExt cx="0" cy="0"/>
        </a:xfrm>
      </p:grpSpPr>
      <p:sp>
        <p:nvSpPr>
          <p:cNvPr id="132" name="Picture Placeholder 5"/>
          <p:cNvSpPr/>
          <p:nvPr>
            <p:ph type="pic" sz="half" idx="13"/>
          </p:nvPr>
        </p:nvSpPr>
        <p:spPr>
          <a:xfrm>
            <a:off x="0" y="1928264"/>
            <a:ext cx="5822209" cy="4427316"/>
          </a:xfrm>
          <a:prstGeom prst="rect">
            <a:avLst/>
          </a:prstGeom>
        </p:spPr>
        <p:txBody>
          <a:bodyPr lIns="91439" rIns="91439">
            <a:noAutofit/>
          </a:bodyPr>
          <a:lstStyle/>
          <a:p>
            <a:pPr/>
          </a:p>
        </p:txBody>
      </p:sp>
      <p:sp>
        <p:nvSpPr>
          <p:cNvPr id="133" name="Body Level One…"/>
          <p:cNvSpPr txBox="1"/>
          <p:nvPr>
            <p:ph type="body" sz="quarter" idx="1"/>
          </p:nvPr>
        </p:nvSpPr>
        <p:spPr>
          <a:xfrm>
            <a:off x="6487905" y="4498669"/>
            <a:ext cx="4179376" cy="356463"/>
          </a:xfrm>
          <a:prstGeom prst="rect">
            <a:avLst/>
          </a:prstGeom>
        </p:spPr>
        <p:txBody>
          <a:bodyPr lIns="0" tIns="0" rIns="0" bIns="0"/>
          <a:lstStyle>
            <a:lvl1pPr marL="0" indent="0" algn="r">
              <a:buClrTx/>
              <a:buSzTx/>
              <a:buFontTx/>
              <a:buNone/>
              <a:defRPr b="1" cap="all" spc="300" sz="1800">
                <a:latin typeface="Speak Pro"/>
                <a:ea typeface="Speak Pro"/>
                <a:cs typeface="Speak Pro"/>
                <a:sym typeface="Speak Pro"/>
              </a:defRPr>
            </a:lvl1pPr>
            <a:lvl2pPr marL="0" indent="457200" algn="r">
              <a:buClrTx/>
              <a:buSzTx/>
              <a:buFontTx/>
              <a:buNone/>
              <a:defRPr b="1" cap="all" spc="300" sz="1800">
                <a:latin typeface="Speak Pro"/>
                <a:ea typeface="Speak Pro"/>
                <a:cs typeface="Speak Pro"/>
                <a:sym typeface="Speak Pro"/>
              </a:defRPr>
            </a:lvl2pPr>
            <a:lvl3pPr marL="0" indent="914400" algn="r">
              <a:buClrTx/>
              <a:buSzTx/>
              <a:buFontTx/>
              <a:buNone/>
              <a:defRPr b="1" cap="all" spc="300" sz="1800">
                <a:latin typeface="Speak Pro"/>
                <a:ea typeface="Speak Pro"/>
                <a:cs typeface="Speak Pro"/>
                <a:sym typeface="Speak Pro"/>
              </a:defRPr>
            </a:lvl3pPr>
            <a:lvl4pPr marL="0" indent="1371600" algn="r">
              <a:buClrTx/>
              <a:buSzTx/>
              <a:buFontTx/>
              <a:buNone/>
              <a:defRPr b="1" cap="all" spc="300" sz="1800">
                <a:latin typeface="Speak Pro"/>
                <a:ea typeface="Speak Pro"/>
                <a:cs typeface="Speak Pro"/>
                <a:sym typeface="Speak Pro"/>
              </a:defRPr>
            </a:lvl4pPr>
            <a:lvl5pPr marL="0" indent="1828800" algn="r">
              <a:buClrTx/>
              <a:buSzTx/>
              <a:buFontTx/>
              <a:buNone/>
              <a:defRPr b="1" cap="all" spc="300" sz="1800">
                <a:latin typeface="Speak Pro"/>
                <a:ea typeface="Speak Pro"/>
                <a:cs typeface="Speak Pro"/>
                <a:sym typeface="Speak Pro"/>
              </a:defRPr>
            </a:lvl5pPr>
          </a:lstStyle>
          <a:p>
            <a:pPr/>
            <a:r>
              <a:t>Body Level One</a:t>
            </a:r>
          </a:p>
          <a:p>
            <a:pPr lvl="1"/>
            <a:r>
              <a:t>Body Level Two</a:t>
            </a:r>
          </a:p>
          <a:p>
            <a:pPr lvl="2"/>
            <a:r>
              <a:t>Body Level Three</a:t>
            </a:r>
          </a:p>
          <a:p>
            <a:pPr lvl="3"/>
            <a:r>
              <a:t>Body Level Four</a:t>
            </a:r>
          </a:p>
          <a:p>
            <a:pPr lvl="4"/>
            <a:r>
              <a:t>Body Level Five</a:t>
            </a:r>
          </a:p>
        </p:txBody>
      </p:sp>
      <p:sp>
        <p:nvSpPr>
          <p:cNvPr id="134" name="Title Text"/>
          <p:cNvSpPr txBox="1"/>
          <p:nvPr>
            <p:ph type="title"/>
          </p:nvPr>
        </p:nvSpPr>
        <p:spPr>
          <a:xfrm>
            <a:off x="6487905" y="1928264"/>
            <a:ext cx="4179377" cy="2387601"/>
          </a:xfrm>
          <a:prstGeom prst="rect">
            <a:avLst/>
          </a:prstGeom>
        </p:spPr>
        <p:txBody>
          <a:bodyPr lIns="0" tIns="0" rIns="0" bIns="0" anchor="b"/>
          <a:lstStyle>
            <a:lvl1pPr algn="r">
              <a:defRPr cap="all" sz="4800">
                <a:solidFill>
                  <a:srgbClr val="D6AF07"/>
                </a:solidFill>
                <a:latin typeface="Sagona ExtraLight"/>
                <a:ea typeface="Sagona ExtraLight"/>
                <a:cs typeface="Sagona ExtraLight"/>
                <a:sym typeface="Sagona ExtraLight"/>
              </a:defRPr>
            </a:lvl1pPr>
          </a:lstStyle>
          <a:p>
            <a:pPr/>
            <a:r>
              <a:t>Title Text</a:t>
            </a:r>
          </a:p>
        </p:txBody>
      </p:sp>
      <p:sp>
        <p:nvSpPr>
          <p:cNvPr id="135" name="Straight Connector 6"/>
          <p:cNvSpPr/>
          <p:nvPr/>
        </p:nvSpPr>
        <p:spPr>
          <a:xfrm>
            <a:off x="0" y="1405467"/>
            <a:ext cx="12192000" cy="1"/>
          </a:xfrm>
          <a:prstGeom prst="line">
            <a:avLst/>
          </a:prstGeom>
          <a:ln w="12700">
            <a:solidFill>
              <a:srgbClr val="262626"/>
            </a:solidFill>
          </a:ln>
        </p:spPr>
        <p:txBody>
          <a:bodyPr lIns="45719" rIns="45719"/>
          <a:lstStyle/>
          <a:p>
            <a:pPr/>
          </a:p>
        </p:txBody>
      </p:sp>
      <p:sp>
        <p:nvSpPr>
          <p:cNvPr id="136" name="Slide Number"/>
          <p:cNvSpPr txBox="1"/>
          <p:nvPr>
            <p:ph type="sldNum" sz="quarter" idx="2"/>
          </p:nvPr>
        </p:nvSpPr>
        <p:spPr>
          <a:xfrm>
            <a:off x="5892800" y="598805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_1">
    <p:spTree>
      <p:nvGrpSpPr>
        <p:cNvPr id="1" name=""/>
        <p:cNvGrpSpPr/>
        <p:nvPr/>
      </p:nvGrpSpPr>
      <p:grpSpPr>
        <a:xfrm>
          <a:off x="0" y="0"/>
          <a:ext cx="0" cy="0"/>
          <a:chOff x="0" y="0"/>
          <a:chExt cx="0" cy="0"/>
        </a:xfrm>
      </p:grpSpPr>
      <p:sp>
        <p:nvSpPr>
          <p:cNvPr id="143" name="Title Text"/>
          <p:cNvSpPr txBox="1"/>
          <p:nvPr>
            <p:ph type="title"/>
          </p:nvPr>
        </p:nvSpPr>
        <p:spPr>
          <a:xfrm>
            <a:off x="1627321" y="339644"/>
            <a:ext cx="10134370" cy="1002553"/>
          </a:xfrm>
          <a:prstGeom prst="rect">
            <a:avLst/>
          </a:prstGeom>
        </p:spPr>
        <p:txBody>
          <a:bodyPr lIns="0" tIns="0" rIns="0" bIns="0" anchor="b"/>
          <a:lstStyle>
            <a:lvl1pPr>
              <a:defRPr cap="all" sz="4500">
                <a:solidFill>
                  <a:srgbClr val="D6AF07"/>
                </a:solidFill>
                <a:latin typeface="Sagona ExtraLight"/>
                <a:ea typeface="Sagona ExtraLight"/>
                <a:cs typeface="Sagona ExtraLight"/>
                <a:sym typeface="Sagona ExtraLight"/>
              </a:defRPr>
            </a:lvl1pPr>
          </a:lstStyle>
          <a:p>
            <a:pPr/>
            <a:r>
              <a:t>Title Text</a:t>
            </a:r>
          </a:p>
        </p:txBody>
      </p:sp>
      <p:sp>
        <p:nvSpPr>
          <p:cNvPr id="144" name="Body Level One…"/>
          <p:cNvSpPr txBox="1"/>
          <p:nvPr>
            <p:ph type="body" idx="1"/>
          </p:nvPr>
        </p:nvSpPr>
        <p:spPr>
          <a:xfrm>
            <a:off x="1627321" y="1507065"/>
            <a:ext cx="10134373" cy="4849285"/>
          </a:xfrm>
          <a:prstGeom prst="rect">
            <a:avLst/>
          </a:prstGeom>
        </p:spPr>
        <p:txBody>
          <a:bodyPr lIns="0" tIns="0" rIns="0" bIns="0"/>
          <a:lstStyle>
            <a:lvl1pPr marL="0" indent="0">
              <a:lnSpc>
                <a:spcPct val="100000"/>
              </a:lnSpc>
              <a:buClrTx/>
              <a:buSzTx/>
              <a:buFontTx/>
              <a:buNone/>
              <a:defRPr sz="1600"/>
            </a:lvl1pPr>
            <a:lvl2pPr marL="0" indent="457200">
              <a:lnSpc>
                <a:spcPct val="100000"/>
              </a:lnSpc>
              <a:buClrTx/>
              <a:buSzTx/>
              <a:buFontTx/>
              <a:buNone/>
              <a:defRPr sz="1600"/>
            </a:lvl2pPr>
            <a:lvl3pPr marL="0" indent="914400">
              <a:lnSpc>
                <a:spcPct val="100000"/>
              </a:lnSpc>
              <a:buClrTx/>
              <a:buSzTx/>
              <a:buFontTx/>
              <a:buNone/>
              <a:defRPr sz="1600"/>
            </a:lvl3pPr>
            <a:lvl4pPr marL="0" indent="1371600">
              <a:lnSpc>
                <a:spcPct val="100000"/>
              </a:lnSpc>
              <a:buClrTx/>
              <a:buSzTx/>
              <a:buFontTx/>
              <a:buNone/>
              <a:defRPr sz="1600"/>
            </a:lvl4pPr>
            <a:lvl5pPr marL="0" indent="1828800">
              <a:lnSpc>
                <a:spcPct val="100000"/>
              </a:lnSpc>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45" name="Straight Connector 8"/>
          <p:cNvSpPr/>
          <p:nvPr/>
        </p:nvSpPr>
        <p:spPr>
          <a:xfrm flipH="1">
            <a:off x="1134318" y="0"/>
            <a:ext cx="1" cy="6858000"/>
          </a:xfrm>
          <a:prstGeom prst="line">
            <a:avLst/>
          </a:prstGeom>
          <a:ln w="12700">
            <a:solidFill>
              <a:srgbClr val="000000"/>
            </a:solidFill>
          </a:ln>
        </p:spPr>
        <p:txBody>
          <a:bodyPr lIns="45719" rIns="45719"/>
          <a:lstStyle/>
          <a:p>
            <a:pPr/>
          </a:p>
        </p:txBody>
      </p:sp>
      <p:sp>
        <p:nvSpPr>
          <p:cNvPr id="1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Caption_1">
    <p:spTree>
      <p:nvGrpSpPr>
        <p:cNvPr id="1" name=""/>
        <p:cNvGrpSpPr/>
        <p:nvPr/>
      </p:nvGrpSpPr>
      <p:grpSpPr>
        <a:xfrm>
          <a:off x="0" y="0"/>
          <a:ext cx="0" cy="0"/>
          <a:chOff x="0" y="0"/>
          <a:chExt cx="0" cy="0"/>
        </a:xfrm>
      </p:grpSpPr>
      <p:sp>
        <p:nvSpPr>
          <p:cNvPr id="153" name="Picture Placeholder 8"/>
          <p:cNvSpPr/>
          <p:nvPr>
            <p:ph type="pic" idx="13"/>
          </p:nvPr>
        </p:nvSpPr>
        <p:spPr>
          <a:xfrm>
            <a:off x="1524000" y="3482976"/>
            <a:ext cx="10668000" cy="3375026"/>
          </a:xfrm>
          <a:prstGeom prst="rect">
            <a:avLst/>
          </a:prstGeom>
        </p:spPr>
        <p:txBody>
          <a:bodyPr lIns="91439" rIns="91439">
            <a:noAutofit/>
          </a:bodyPr>
          <a:lstStyle/>
          <a:p>
            <a:pPr/>
          </a:p>
        </p:txBody>
      </p:sp>
      <p:sp>
        <p:nvSpPr>
          <p:cNvPr id="154" name="Body Level One…"/>
          <p:cNvSpPr txBox="1"/>
          <p:nvPr>
            <p:ph type="body" sz="quarter" idx="1"/>
          </p:nvPr>
        </p:nvSpPr>
        <p:spPr>
          <a:xfrm>
            <a:off x="6338806" y="339643"/>
            <a:ext cx="5014994" cy="2806513"/>
          </a:xfrm>
          <a:prstGeom prst="rect">
            <a:avLst/>
          </a:prstGeom>
        </p:spPr>
        <p:txBody>
          <a:bodyPr anchor="ctr"/>
          <a:lstStyle>
            <a:lvl1pPr>
              <a:defRPr sz="1600"/>
            </a:lvl1pPr>
            <a:lvl2pPr marL="457200" indent="-182879">
              <a:defRPr sz="1600"/>
            </a:lvl2pPr>
            <a:lvl3pPr marL="731519" indent="-182880">
              <a:defRPr sz="1600"/>
            </a:lvl3pPr>
            <a:lvl4pPr marL="1005839" indent="-182880">
              <a:defRPr sz="1600"/>
            </a:lvl4pPr>
            <a:lvl5pPr marL="1280160" indent="-182880">
              <a:defRPr sz="1600"/>
            </a:lvl5pPr>
          </a:lstStyle>
          <a:p>
            <a:pPr/>
            <a:r>
              <a:t>Body Level One</a:t>
            </a:r>
          </a:p>
          <a:p>
            <a:pPr lvl="1"/>
            <a:r>
              <a:t>Body Level Two</a:t>
            </a:r>
          </a:p>
          <a:p>
            <a:pPr lvl="2"/>
            <a:r>
              <a:t>Body Level Three</a:t>
            </a:r>
          </a:p>
          <a:p>
            <a:pPr lvl="3"/>
            <a:r>
              <a:t>Body Level Four</a:t>
            </a:r>
          </a:p>
          <a:p>
            <a:pPr lvl="4"/>
            <a:r>
              <a:t>Body Level Five</a:t>
            </a:r>
          </a:p>
        </p:txBody>
      </p:sp>
      <p:sp>
        <p:nvSpPr>
          <p:cNvPr id="155" name="Title Text"/>
          <p:cNvSpPr txBox="1"/>
          <p:nvPr>
            <p:ph type="title"/>
          </p:nvPr>
        </p:nvSpPr>
        <p:spPr>
          <a:xfrm>
            <a:off x="1524000" y="339643"/>
            <a:ext cx="4179376" cy="2806514"/>
          </a:xfrm>
          <a:prstGeom prst="rect">
            <a:avLst/>
          </a:prstGeom>
        </p:spPr>
        <p:txBody>
          <a:bodyPr lIns="0" tIns="0" rIns="0" bIns="0"/>
          <a:lstStyle>
            <a:lvl1pPr>
              <a:defRPr cap="all" sz="4800">
                <a:solidFill>
                  <a:srgbClr val="D6AF07"/>
                </a:solidFill>
                <a:latin typeface="Sagona ExtraLight"/>
                <a:ea typeface="Sagona ExtraLight"/>
                <a:cs typeface="Sagona ExtraLight"/>
                <a:sym typeface="Sagona ExtraLight"/>
              </a:defRPr>
            </a:lvl1pPr>
          </a:lstStyle>
          <a:p>
            <a:pPr/>
            <a:r>
              <a:t>Title Text</a:t>
            </a:r>
          </a:p>
        </p:txBody>
      </p:sp>
      <p:sp>
        <p:nvSpPr>
          <p:cNvPr id="156" name="Straight Connector 9"/>
          <p:cNvSpPr/>
          <p:nvPr/>
        </p:nvSpPr>
        <p:spPr>
          <a:xfrm flipH="1">
            <a:off x="1134318" y="0"/>
            <a:ext cx="1" cy="6858000"/>
          </a:xfrm>
          <a:prstGeom prst="line">
            <a:avLst/>
          </a:prstGeom>
          <a:ln w="12700">
            <a:solidFill>
              <a:srgbClr val="000000"/>
            </a:solidFill>
          </a:ln>
        </p:spPr>
        <p:txBody>
          <a:bodyPr lIns="45719" rIns="45719"/>
          <a:lstStyle/>
          <a:p>
            <a:pPr/>
          </a:p>
        </p:txBody>
      </p:sp>
      <p:sp>
        <p:nvSpPr>
          <p:cNvPr id="157" name="Slide Number"/>
          <p:cNvSpPr txBox="1"/>
          <p:nvPr>
            <p:ph type="sldNum" sz="quarter" idx="2"/>
          </p:nvPr>
        </p:nvSpPr>
        <p:spPr>
          <a:xfrm>
            <a:off x="5892800" y="598805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_1">
    <p:spTree>
      <p:nvGrpSpPr>
        <p:cNvPr id="1" name=""/>
        <p:cNvGrpSpPr/>
        <p:nvPr/>
      </p:nvGrpSpPr>
      <p:grpSpPr>
        <a:xfrm>
          <a:off x="0" y="0"/>
          <a:ext cx="0" cy="0"/>
          <a:chOff x="0" y="0"/>
          <a:chExt cx="0" cy="0"/>
        </a:xfrm>
      </p:grpSpPr>
      <p:sp>
        <p:nvSpPr>
          <p:cNvPr id="164" name="Title Text"/>
          <p:cNvSpPr txBox="1"/>
          <p:nvPr>
            <p:ph type="title"/>
          </p:nvPr>
        </p:nvSpPr>
        <p:spPr>
          <a:xfrm>
            <a:off x="1627321" y="339644"/>
            <a:ext cx="10134370" cy="1002553"/>
          </a:xfrm>
          <a:prstGeom prst="rect">
            <a:avLst/>
          </a:prstGeom>
        </p:spPr>
        <p:txBody>
          <a:bodyPr lIns="0" tIns="0" rIns="0" bIns="0" anchor="b"/>
          <a:lstStyle>
            <a:lvl1pPr>
              <a:defRPr cap="all" sz="4500">
                <a:solidFill>
                  <a:srgbClr val="D6AF07"/>
                </a:solidFill>
                <a:latin typeface="Sagona ExtraLight"/>
                <a:ea typeface="Sagona ExtraLight"/>
                <a:cs typeface="Sagona ExtraLight"/>
                <a:sym typeface="Sagona ExtraLight"/>
              </a:defRPr>
            </a:lvl1pPr>
          </a:lstStyle>
          <a:p>
            <a:pPr/>
            <a:r>
              <a:t>Title Text</a:t>
            </a:r>
          </a:p>
        </p:txBody>
      </p:sp>
      <p:sp>
        <p:nvSpPr>
          <p:cNvPr id="165" name="Straight Connector 8"/>
          <p:cNvSpPr/>
          <p:nvPr/>
        </p:nvSpPr>
        <p:spPr>
          <a:xfrm flipH="1">
            <a:off x="1134318" y="0"/>
            <a:ext cx="1" cy="6858000"/>
          </a:xfrm>
          <a:prstGeom prst="line">
            <a:avLst/>
          </a:prstGeom>
          <a:ln w="12700">
            <a:solidFill>
              <a:srgbClr val="000000"/>
            </a:solidFill>
          </a:ln>
        </p:spPr>
        <p:txBody>
          <a:bodyPr lIns="45719" rIns="45719"/>
          <a:lstStyle/>
          <a:p>
            <a:pPr/>
          </a:p>
        </p:txBody>
      </p:sp>
      <p:sp>
        <p:nvSpPr>
          <p:cNvPr id="166" name="Body Level One…"/>
          <p:cNvSpPr txBox="1"/>
          <p:nvPr>
            <p:ph type="body" sz="half" idx="1"/>
          </p:nvPr>
        </p:nvSpPr>
        <p:spPr>
          <a:xfrm>
            <a:off x="1627321" y="2330824"/>
            <a:ext cx="4693728" cy="3846139"/>
          </a:xfrm>
          <a:prstGeom prst="rect">
            <a:avLst/>
          </a:prstGeom>
        </p:spPr>
        <p:txBody>
          <a:bodyPr/>
          <a:lstStyle>
            <a:lvl1pPr>
              <a:lnSpc>
                <a:spcPct val="100000"/>
              </a:lnSpc>
              <a:defRPr sz="1600"/>
            </a:lvl1pPr>
            <a:lvl2pPr marL="457200" indent="-182879">
              <a:lnSpc>
                <a:spcPct val="100000"/>
              </a:lnSpc>
              <a:defRPr sz="1600"/>
            </a:lvl2pPr>
            <a:lvl3pPr marL="731519" indent="-182880">
              <a:lnSpc>
                <a:spcPct val="100000"/>
              </a:lnSpc>
              <a:defRPr sz="1600"/>
            </a:lvl3pPr>
            <a:lvl4pPr marL="1005839" indent="-182880">
              <a:lnSpc>
                <a:spcPct val="100000"/>
              </a:lnSpc>
              <a:defRPr sz="1600"/>
            </a:lvl4pPr>
            <a:lvl5pPr marL="1280160" indent="-182880">
              <a:lnSpc>
                <a:spcPct val="100000"/>
              </a:lnSpc>
              <a:defRPr sz="1600"/>
            </a:lvl5pPr>
          </a:lstStyle>
          <a:p>
            <a:pPr/>
            <a:r>
              <a:t>Body Level One</a:t>
            </a:r>
          </a:p>
          <a:p>
            <a:pPr lvl="1"/>
            <a:r>
              <a:t>Body Level Two</a:t>
            </a:r>
          </a:p>
          <a:p>
            <a:pPr lvl="2"/>
            <a:r>
              <a:t>Body Level Three</a:t>
            </a:r>
          </a:p>
          <a:p>
            <a:pPr lvl="3"/>
            <a:r>
              <a:t>Body Level Four</a:t>
            </a:r>
          </a:p>
          <a:p>
            <a:pPr lvl="4"/>
            <a:r>
              <a:t>Body Level Five</a:t>
            </a:r>
          </a:p>
        </p:txBody>
      </p:sp>
      <p:sp>
        <p:nvSpPr>
          <p:cNvPr id="167" name="Text Placeholder 2"/>
          <p:cNvSpPr/>
          <p:nvPr>
            <p:ph type="body" sz="quarter" idx="13"/>
          </p:nvPr>
        </p:nvSpPr>
        <p:spPr>
          <a:xfrm>
            <a:off x="1627321" y="1468740"/>
            <a:ext cx="4672157" cy="823913"/>
          </a:xfrm>
          <a:prstGeom prst="rect">
            <a:avLst/>
          </a:prstGeom>
        </p:spPr>
        <p:txBody>
          <a:bodyPr anchor="b"/>
          <a:lstStyle/>
          <a:p>
            <a:pPr marL="0" indent="0">
              <a:buClrTx/>
              <a:buSzTx/>
              <a:buFontTx/>
              <a:buNone/>
              <a:defRPr b="1" sz="2800">
                <a:latin typeface="Speak Pro"/>
                <a:ea typeface="Speak Pro"/>
                <a:cs typeface="Speak Pro"/>
                <a:sym typeface="Speak Pro"/>
              </a:defRPr>
            </a:pPr>
          </a:p>
        </p:txBody>
      </p:sp>
      <p:sp>
        <p:nvSpPr>
          <p:cNvPr id="168" name="Text Placeholder 4"/>
          <p:cNvSpPr/>
          <p:nvPr>
            <p:ph type="body" sz="quarter" idx="14"/>
          </p:nvPr>
        </p:nvSpPr>
        <p:spPr>
          <a:xfrm>
            <a:off x="7067963" y="1468740"/>
            <a:ext cx="4695166" cy="823913"/>
          </a:xfrm>
          <a:prstGeom prst="rect">
            <a:avLst/>
          </a:prstGeom>
        </p:spPr>
        <p:txBody>
          <a:bodyPr anchor="b"/>
          <a:lstStyle/>
          <a:p>
            <a:pPr marL="0" indent="0">
              <a:buClrTx/>
              <a:buSzTx/>
              <a:buFontTx/>
              <a:buNone/>
              <a:defRPr b="1" sz="2800">
                <a:latin typeface="Speak Pro"/>
                <a:ea typeface="Speak Pro"/>
                <a:cs typeface="Speak Pro"/>
                <a:sym typeface="Speak Pro"/>
              </a:defRPr>
            </a:pP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_2">
    <p:spTree>
      <p:nvGrpSpPr>
        <p:cNvPr id="1" name=""/>
        <p:cNvGrpSpPr/>
        <p:nvPr/>
      </p:nvGrpSpPr>
      <p:grpSpPr>
        <a:xfrm>
          <a:off x="0" y="0"/>
          <a:ext cx="0" cy="0"/>
          <a:chOff x="0" y="0"/>
          <a:chExt cx="0" cy="0"/>
        </a:xfrm>
      </p:grpSpPr>
      <p:sp>
        <p:nvSpPr>
          <p:cNvPr id="176" name="Title Text"/>
          <p:cNvSpPr txBox="1"/>
          <p:nvPr>
            <p:ph type="title"/>
          </p:nvPr>
        </p:nvSpPr>
        <p:spPr>
          <a:xfrm>
            <a:off x="392623" y="339644"/>
            <a:ext cx="10115220" cy="1002553"/>
          </a:xfrm>
          <a:prstGeom prst="rect">
            <a:avLst/>
          </a:prstGeom>
        </p:spPr>
        <p:txBody>
          <a:bodyPr lIns="0" tIns="0" rIns="0" bIns="0" anchor="b"/>
          <a:lstStyle>
            <a:lvl1pPr>
              <a:defRPr cap="all" sz="4500">
                <a:solidFill>
                  <a:srgbClr val="D6AF07"/>
                </a:solidFill>
                <a:latin typeface="Sagona ExtraLight"/>
                <a:ea typeface="Sagona ExtraLight"/>
                <a:cs typeface="Sagona ExtraLight"/>
                <a:sym typeface="Sagona ExtraLight"/>
              </a:defRPr>
            </a:lvl1pPr>
          </a:lstStyle>
          <a:p>
            <a:pPr/>
            <a:r>
              <a:t>Title Text</a:t>
            </a:r>
          </a:p>
        </p:txBody>
      </p:sp>
      <p:sp>
        <p:nvSpPr>
          <p:cNvPr id="177" name="Body Level One…"/>
          <p:cNvSpPr txBox="1"/>
          <p:nvPr>
            <p:ph type="body" idx="1"/>
          </p:nvPr>
        </p:nvSpPr>
        <p:spPr>
          <a:xfrm>
            <a:off x="392623" y="1507065"/>
            <a:ext cx="10115223" cy="4849285"/>
          </a:xfrm>
          <a:prstGeom prst="rect">
            <a:avLst/>
          </a:prstGeom>
        </p:spPr>
        <p:txBody>
          <a:bodyPr lIns="0" tIns="0" rIns="0" bIns="0"/>
          <a:lstStyle>
            <a:lvl1pPr marL="0" indent="0">
              <a:lnSpc>
                <a:spcPct val="100000"/>
              </a:lnSpc>
              <a:buClrTx/>
              <a:buSzTx/>
              <a:buFontTx/>
              <a:buNone/>
              <a:defRPr sz="1600"/>
            </a:lvl1pPr>
            <a:lvl2pPr marL="0" indent="457200">
              <a:lnSpc>
                <a:spcPct val="100000"/>
              </a:lnSpc>
              <a:buClrTx/>
              <a:buSzTx/>
              <a:buFontTx/>
              <a:buNone/>
              <a:defRPr sz="1600"/>
            </a:lvl2pPr>
            <a:lvl3pPr marL="0" indent="914400">
              <a:lnSpc>
                <a:spcPct val="100000"/>
              </a:lnSpc>
              <a:buClrTx/>
              <a:buSzTx/>
              <a:buFontTx/>
              <a:buNone/>
              <a:defRPr sz="1600"/>
            </a:lvl3pPr>
            <a:lvl4pPr marL="0" indent="1371600">
              <a:lnSpc>
                <a:spcPct val="100000"/>
              </a:lnSpc>
              <a:buClrTx/>
              <a:buSzTx/>
              <a:buFontTx/>
              <a:buNone/>
              <a:defRPr sz="1600"/>
            </a:lvl4pPr>
            <a:lvl5pPr marL="0" indent="1828800">
              <a:lnSpc>
                <a:spcPct val="100000"/>
              </a:lnSpc>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8" name="Straight Connector 8"/>
          <p:cNvSpPr/>
          <p:nvPr/>
        </p:nvSpPr>
        <p:spPr>
          <a:xfrm flipH="1">
            <a:off x="11057681" y="0"/>
            <a:ext cx="1" cy="6858000"/>
          </a:xfrm>
          <a:prstGeom prst="line">
            <a:avLst/>
          </a:prstGeom>
          <a:ln w="12700">
            <a:solidFill>
              <a:srgbClr val="000000"/>
            </a:solidFill>
          </a:ln>
        </p:spPr>
        <p:txBody>
          <a:bodyPr lIns="45719" rIns="45719"/>
          <a:lstStyle/>
          <a:p>
            <a:pPr/>
          </a:p>
        </p:txBody>
      </p:sp>
      <p:sp>
        <p:nvSpPr>
          <p:cNvPr id="1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nd Caption_1">
    <p:spTree>
      <p:nvGrpSpPr>
        <p:cNvPr id="1" name=""/>
        <p:cNvGrpSpPr/>
        <p:nvPr/>
      </p:nvGrpSpPr>
      <p:grpSpPr>
        <a:xfrm>
          <a:off x="0" y="0"/>
          <a:ext cx="0" cy="0"/>
          <a:chOff x="0" y="0"/>
          <a:chExt cx="0" cy="0"/>
        </a:xfrm>
      </p:grpSpPr>
      <p:sp>
        <p:nvSpPr>
          <p:cNvPr id="186" name="Picture Placeholder 5"/>
          <p:cNvSpPr/>
          <p:nvPr>
            <p:ph type="pic" idx="13"/>
          </p:nvPr>
        </p:nvSpPr>
        <p:spPr>
          <a:xfrm>
            <a:off x="5445942" y="292425"/>
            <a:ext cx="6297515" cy="6273150"/>
          </a:xfrm>
          <a:prstGeom prst="rect">
            <a:avLst/>
          </a:prstGeom>
        </p:spPr>
        <p:txBody>
          <a:bodyPr lIns="91439" rIns="91439">
            <a:noAutofit/>
          </a:bodyPr>
          <a:lstStyle/>
          <a:p>
            <a:pPr/>
          </a:p>
        </p:txBody>
      </p:sp>
      <p:sp>
        <p:nvSpPr>
          <p:cNvPr id="187" name="Title Text"/>
          <p:cNvSpPr txBox="1"/>
          <p:nvPr>
            <p:ph type="title"/>
          </p:nvPr>
        </p:nvSpPr>
        <p:spPr>
          <a:xfrm>
            <a:off x="1645580" y="4418889"/>
            <a:ext cx="3289101" cy="637508"/>
          </a:xfrm>
          <a:prstGeom prst="rect">
            <a:avLst/>
          </a:prstGeom>
        </p:spPr>
        <p:txBody>
          <a:bodyPr lIns="0" tIns="0" rIns="0" bIns="0" anchor="b"/>
          <a:lstStyle>
            <a:lvl1pPr>
              <a:defRPr cap="all">
                <a:solidFill>
                  <a:srgbClr val="D6AF07"/>
                </a:solidFill>
                <a:latin typeface="Sagona ExtraLight"/>
                <a:ea typeface="Sagona ExtraLight"/>
                <a:cs typeface="Sagona ExtraLight"/>
                <a:sym typeface="Sagona ExtraLight"/>
              </a:defRPr>
            </a:lvl1pPr>
          </a:lstStyle>
          <a:p>
            <a:pPr/>
            <a:r>
              <a:t>Title Text</a:t>
            </a:r>
          </a:p>
        </p:txBody>
      </p:sp>
      <p:sp>
        <p:nvSpPr>
          <p:cNvPr id="188" name="Body Level One…"/>
          <p:cNvSpPr txBox="1"/>
          <p:nvPr>
            <p:ph type="body" sz="quarter" idx="1"/>
          </p:nvPr>
        </p:nvSpPr>
        <p:spPr>
          <a:xfrm>
            <a:off x="1645581" y="5080791"/>
            <a:ext cx="3289101" cy="1484784"/>
          </a:xfrm>
          <a:prstGeom prst="rect">
            <a:avLst/>
          </a:prstGeom>
        </p:spPr>
        <p:txBody>
          <a:bodyPr lIns="0" tIns="0" rIns="0" bIns="0"/>
          <a:lstStyle>
            <a:lvl1pPr marL="0" indent="0">
              <a:lnSpc>
                <a:spcPct val="100000"/>
              </a:lnSpc>
              <a:buClrTx/>
              <a:buSzTx/>
              <a:buFontTx/>
              <a:buNone/>
              <a:defRPr sz="1400"/>
            </a:lvl1pPr>
            <a:lvl2pPr marL="0" indent="457200">
              <a:lnSpc>
                <a:spcPct val="100000"/>
              </a:lnSpc>
              <a:buClrTx/>
              <a:buSzTx/>
              <a:buFontTx/>
              <a:buNone/>
              <a:defRPr sz="1400"/>
            </a:lvl2pPr>
            <a:lvl3pPr marL="0" indent="914400">
              <a:lnSpc>
                <a:spcPct val="100000"/>
              </a:lnSpc>
              <a:buClrTx/>
              <a:buSzTx/>
              <a:buFontTx/>
              <a:buNone/>
              <a:defRPr sz="1400"/>
            </a:lvl3pPr>
            <a:lvl4pPr marL="0" indent="1371600">
              <a:lnSpc>
                <a:spcPct val="100000"/>
              </a:lnSpc>
              <a:buClrTx/>
              <a:buSzTx/>
              <a:buFontTx/>
              <a:buNone/>
              <a:defRPr sz="1400"/>
            </a:lvl4pPr>
            <a:lvl5pPr marL="0" indent="1828800">
              <a:lnSpc>
                <a:spcPct val="100000"/>
              </a:lnSpc>
              <a:buClrTx/>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89" name="Straight Connector 7"/>
          <p:cNvSpPr/>
          <p:nvPr/>
        </p:nvSpPr>
        <p:spPr>
          <a:xfrm flipH="1">
            <a:off x="1134318" y="0"/>
            <a:ext cx="1" cy="6858000"/>
          </a:xfrm>
          <a:prstGeom prst="line">
            <a:avLst/>
          </a:prstGeom>
          <a:ln w="12700">
            <a:solidFill>
              <a:srgbClr val="000000"/>
            </a:solidFill>
          </a:ln>
        </p:spPr>
        <p:txBody>
          <a:bodyPr lIns="45719" rIns="45719"/>
          <a:lstStyle/>
          <a:p>
            <a:pPr/>
          </a:p>
        </p:txBody>
      </p:sp>
      <p:sp>
        <p:nvSpPr>
          <p:cNvPr id="190" name="Slide Number"/>
          <p:cNvSpPr txBox="1"/>
          <p:nvPr>
            <p:ph type="sldNum" sz="quarter" idx="2"/>
          </p:nvPr>
        </p:nvSpPr>
        <p:spPr>
          <a:xfrm>
            <a:off x="5892800" y="598805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0">
    <p:bg>
      <p:bgPr>
        <a:solidFill>
          <a:srgbClr val="000000"/>
        </a:solidFill>
      </p:bgPr>
    </p:bg>
    <p:spTree>
      <p:nvGrpSpPr>
        <p:cNvPr id="1" name=""/>
        <p:cNvGrpSpPr/>
        <p:nvPr/>
      </p:nvGrpSpPr>
      <p:grpSpPr>
        <a:xfrm>
          <a:off x="0" y="0"/>
          <a:ext cx="0" cy="0"/>
          <a:chOff x="0" y="0"/>
          <a:chExt cx="0" cy="0"/>
        </a:xfrm>
      </p:grpSpPr>
      <p:sp>
        <p:nvSpPr>
          <p:cNvPr id="31" name="Rectangle 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2" name="Rectangle 9"/>
          <p:cNvSpPr/>
          <p:nvPr/>
        </p:nvSpPr>
        <p:spPr>
          <a:xfrm>
            <a:off x="1307869" y="1267730"/>
            <a:ext cx="9576263" cy="4307950"/>
          </a:xfrm>
          <a:prstGeom prst="rect">
            <a:avLst/>
          </a:prstGeom>
          <a:solidFill>
            <a:srgbClr val="000000"/>
          </a:solidFill>
          <a:ln w="12700">
            <a:miter lim="400000"/>
          </a:ln>
          <a:effectLst>
            <a:outerShdw sx="100000" sy="100000" kx="0" ky="0" algn="b" rotWithShape="0" blurRad="50800" dist="0" dir="0">
              <a:srgbClr val="000000">
                <a:alpha val="66000"/>
              </a:srgbClr>
            </a:outerShdw>
          </a:effectLst>
        </p:spPr>
        <p:txBody>
          <a:bodyPr lIns="45719" rIns="45719"/>
          <a:lstStyle/>
          <a:p>
            <a:pPr>
              <a:defRPr>
                <a:solidFill>
                  <a:srgbClr val="FFFFFF"/>
                </a:solidFill>
              </a:defRPr>
            </a:pPr>
          </a:p>
        </p:txBody>
      </p:sp>
      <p:sp>
        <p:nvSpPr>
          <p:cNvPr id="33" name="Rectangle 10"/>
          <p:cNvSpPr/>
          <p:nvPr/>
        </p:nvSpPr>
        <p:spPr>
          <a:xfrm>
            <a:off x="1447800" y="1411614"/>
            <a:ext cx="9296401" cy="4034772"/>
          </a:xfrm>
          <a:prstGeom prst="rect">
            <a:avLst/>
          </a:prstGeom>
          <a:ln w="6350" cap="sq">
            <a:solidFill>
              <a:srgbClr val="FFFFFF"/>
            </a:solidFill>
            <a:miter/>
          </a:ln>
        </p:spPr>
        <p:txBody>
          <a:bodyPr lIns="45719" rIns="45719"/>
          <a:lstStyle/>
          <a:p>
            <a:pPr>
              <a:defRPr>
                <a:solidFill>
                  <a:srgbClr val="FFFFFF"/>
                </a:solidFill>
              </a:defRPr>
            </a:pPr>
          </a:p>
        </p:txBody>
      </p:sp>
      <p:sp>
        <p:nvSpPr>
          <p:cNvPr id="34" name="Rectangle 14"/>
          <p:cNvSpPr/>
          <p:nvPr/>
        </p:nvSpPr>
        <p:spPr>
          <a:xfrm>
            <a:off x="5135879" y="1267729"/>
            <a:ext cx="1920241" cy="731522"/>
          </a:xfrm>
          <a:prstGeom prst="rect">
            <a:avLst/>
          </a:prstGeom>
          <a:solidFill>
            <a:schemeClr val="accent1"/>
          </a:solidFill>
          <a:ln w="12700">
            <a:miter lim="400000"/>
          </a:ln>
        </p:spPr>
        <p:txBody>
          <a:bodyPr lIns="45719" rIns="45719"/>
          <a:lstStyle/>
          <a:p>
            <a:pPr>
              <a:defRPr>
                <a:solidFill>
                  <a:srgbClr val="FFFFFF"/>
                </a:solidFill>
              </a:defRPr>
            </a:pPr>
          </a:p>
        </p:txBody>
      </p:sp>
      <p:grpSp>
        <p:nvGrpSpPr>
          <p:cNvPr id="38" name="Group 6"/>
          <p:cNvGrpSpPr/>
          <p:nvPr/>
        </p:nvGrpSpPr>
        <p:grpSpPr>
          <a:xfrm>
            <a:off x="5250179" y="1267729"/>
            <a:ext cx="1691642" cy="615935"/>
            <a:chOff x="0" y="0"/>
            <a:chExt cx="1691640" cy="615934"/>
          </a:xfrm>
        </p:grpSpPr>
        <p:sp>
          <p:nvSpPr>
            <p:cNvPr id="35" name="Straight Connector 16"/>
            <p:cNvSpPr/>
            <p:nvPr/>
          </p:nvSpPr>
          <p:spPr>
            <a:xfrm flipH="1">
              <a:off x="-1"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6" name="Straight Connector 17"/>
            <p:cNvSpPr/>
            <p:nvPr/>
          </p:nvSpPr>
          <p:spPr>
            <a:xfrm>
              <a:off x="1691640" y="-1"/>
              <a:ext cx="1" cy="612649"/>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37" name="Straight Connector 18"/>
            <p:cNvSpPr/>
            <p:nvPr/>
          </p:nvSpPr>
          <p:spPr>
            <a:xfrm>
              <a:off x="0" y="615934"/>
              <a:ext cx="1691640" cy="1"/>
            </a:xfrm>
            <a:prstGeom prst="line">
              <a:avLst/>
            </a:prstGeom>
            <a:solidFill>
              <a:srgbClr val="FFFFFF"/>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39" name="Title Text"/>
          <p:cNvSpPr txBox="1"/>
          <p:nvPr>
            <p:ph type="title"/>
          </p:nvPr>
        </p:nvSpPr>
        <p:spPr>
          <a:xfrm>
            <a:off x="1629103" y="2244830"/>
            <a:ext cx="8933796" cy="2437233"/>
          </a:xfrm>
          <a:prstGeom prst="rect">
            <a:avLst/>
          </a:prstGeom>
        </p:spPr>
        <p:txBody>
          <a:bodyPr/>
          <a:lstStyle>
            <a:lvl1pPr algn="ctr">
              <a:lnSpc>
                <a:spcPct val="83000"/>
              </a:lnSpc>
              <a:defRPr cap="all" spc="-100" sz="6800">
                <a:solidFill>
                  <a:srgbClr val="FFFFFF"/>
                </a:solidFill>
              </a:defRPr>
            </a:lvl1pPr>
          </a:lstStyle>
          <a:p>
            <a:pPr/>
            <a:r>
              <a:t>Title Text</a:t>
            </a:r>
          </a:p>
        </p:txBody>
      </p:sp>
      <p:sp>
        <p:nvSpPr>
          <p:cNvPr id="40" name="Body Level One…"/>
          <p:cNvSpPr txBox="1"/>
          <p:nvPr>
            <p:ph type="body" sz="quarter" idx="1"/>
          </p:nvPr>
        </p:nvSpPr>
        <p:spPr>
          <a:xfrm>
            <a:off x="1629100" y="4682061"/>
            <a:ext cx="8936847" cy="457202"/>
          </a:xfrm>
          <a:prstGeom prst="rect">
            <a:avLst/>
          </a:prstGeom>
        </p:spPr>
        <p:txBody>
          <a:bodyPr/>
          <a:lstStyle>
            <a:lvl1pPr marL="0" indent="0" algn="ctr">
              <a:spcBef>
                <a:spcPts val="0"/>
              </a:spcBef>
              <a:buClrTx/>
              <a:buSzTx/>
              <a:buFontTx/>
              <a:buNone/>
              <a:defRPr spc="80" sz="1800">
                <a:solidFill>
                  <a:srgbClr val="FFFFFF"/>
                </a:solidFill>
              </a:defRPr>
            </a:lvl1pPr>
            <a:lvl2pPr marL="0" indent="457200" algn="ctr">
              <a:spcBef>
                <a:spcPts val="0"/>
              </a:spcBef>
              <a:buClrTx/>
              <a:buSzTx/>
              <a:buFontTx/>
              <a:buNone/>
              <a:defRPr spc="80" sz="1800">
                <a:solidFill>
                  <a:srgbClr val="FFFFFF"/>
                </a:solidFill>
              </a:defRPr>
            </a:lvl2pPr>
            <a:lvl3pPr marL="0" indent="914400" algn="ctr">
              <a:spcBef>
                <a:spcPts val="0"/>
              </a:spcBef>
              <a:buClrTx/>
              <a:buSzTx/>
              <a:buFontTx/>
              <a:buNone/>
              <a:defRPr spc="80" sz="1800">
                <a:solidFill>
                  <a:srgbClr val="FFFFFF"/>
                </a:solidFill>
              </a:defRPr>
            </a:lvl3pPr>
            <a:lvl4pPr marL="0" indent="1371600" algn="ctr">
              <a:spcBef>
                <a:spcPts val="0"/>
              </a:spcBef>
              <a:buClrTx/>
              <a:buSzTx/>
              <a:buFontTx/>
              <a:buNone/>
              <a:defRPr spc="80" sz="1800">
                <a:solidFill>
                  <a:srgbClr val="FFFFFF"/>
                </a:solidFill>
              </a:defRPr>
            </a:lvl4pPr>
            <a:lvl5pPr marL="0" indent="1828800" algn="ctr">
              <a:spcBef>
                <a:spcPts val="0"/>
              </a:spcBef>
              <a:buClrTx/>
              <a:buSzTx/>
              <a:buFontTx/>
              <a:buNone/>
              <a:defRPr spc="80"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0346146" y="5187568"/>
            <a:ext cx="216755" cy="2184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Body Level One…"/>
          <p:cNvSpPr txBox="1"/>
          <p:nvPr>
            <p:ph type="body" idx="1"/>
          </p:nvPr>
        </p:nvSpPr>
        <p:spPr>
          <a:xfrm>
            <a:off x="1066800" y="2103120"/>
            <a:ext cx="10058400" cy="38496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sp>
        <p:nvSpPr>
          <p:cNvPr id="57" name="Rectangle 14"/>
          <p:cNvSpPr/>
          <p:nvPr/>
        </p:nvSpPr>
        <p:spPr>
          <a:xfrm>
            <a:off x="0" y="0"/>
            <a:ext cx="12192000" cy="6858000"/>
          </a:xfrm>
          <a:prstGeom prst="rect">
            <a:avLst/>
          </a:prstGeom>
          <a:solidFill>
            <a:srgbClr val="595959"/>
          </a:solidFill>
          <a:ln w="12700">
            <a:miter lim="400000"/>
          </a:ln>
        </p:spPr>
        <p:txBody>
          <a:bodyPr lIns="45719" rIns="45719" anchor="ctr"/>
          <a:lstStyle/>
          <a:p>
            <a:pPr algn="ctr">
              <a:defRPr>
                <a:solidFill>
                  <a:srgbClr val="FFFFFF"/>
                </a:solidFill>
              </a:defRPr>
            </a:pPr>
          </a:p>
        </p:txBody>
      </p:sp>
      <p:sp>
        <p:nvSpPr>
          <p:cNvPr id="58" name="Rectangle 22"/>
          <p:cNvSpPr/>
          <p:nvPr/>
        </p:nvSpPr>
        <p:spPr>
          <a:xfrm>
            <a:off x="1307869" y="1267730"/>
            <a:ext cx="9576263" cy="4307950"/>
          </a:xfrm>
          <a:prstGeom prst="rect">
            <a:avLst/>
          </a:prstGeom>
          <a:solidFill>
            <a:srgbClr val="FFFFFF"/>
          </a:solidFill>
          <a:ln w="12700">
            <a:miter lim="400000"/>
          </a:ln>
          <a:effectLst>
            <a:outerShdw sx="100000" sy="100000" kx="0" ky="0" algn="b" rotWithShape="0" blurRad="50800" dist="0" dir="0">
              <a:srgbClr val="000000">
                <a:alpha val="66000"/>
              </a:srgbClr>
            </a:outerShdw>
          </a:effectLst>
        </p:spPr>
        <p:txBody>
          <a:bodyPr lIns="45719" rIns="45719"/>
          <a:lstStyle/>
          <a:p>
            <a:pPr/>
          </a:p>
        </p:txBody>
      </p:sp>
      <p:sp>
        <p:nvSpPr>
          <p:cNvPr id="59" name="Rectangle 23"/>
          <p:cNvSpPr/>
          <p:nvPr/>
        </p:nvSpPr>
        <p:spPr>
          <a:xfrm>
            <a:off x="1447800" y="1411614"/>
            <a:ext cx="9296401" cy="4034772"/>
          </a:xfrm>
          <a:prstGeom prst="rect">
            <a:avLst/>
          </a:prstGeom>
          <a:ln w="6350" cap="sq">
            <a:solidFill>
              <a:srgbClr val="404040"/>
            </a:solidFill>
            <a:miter/>
          </a:ln>
        </p:spPr>
        <p:txBody>
          <a:bodyPr lIns="45719" rIns="45719"/>
          <a:lstStyle/>
          <a:p>
            <a:pPr/>
          </a:p>
        </p:txBody>
      </p:sp>
      <p:sp>
        <p:nvSpPr>
          <p:cNvPr id="60" name="Rectangle 29"/>
          <p:cNvSpPr/>
          <p:nvPr/>
        </p:nvSpPr>
        <p:spPr>
          <a:xfrm>
            <a:off x="5135879" y="1267729"/>
            <a:ext cx="1920241" cy="731522"/>
          </a:xfrm>
          <a:prstGeom prst="rect">
            <a:avLst/>
          </a:prstGeom>
          <a:solidFill>
            <a:schemeClr val="accent2"/>
          </a:solidFill>
          <a:ln w="12700">
            <a:miter lim="400000"/>
          </a:ln>
        </p:spPr>
        <p:txBody>
          <a:bodyPr lIns="45719" rIns="45719"/>
          <a:lstStyle/>
          <a:p>
            <a:pPr/>
          </a:p>
        </p:txBody>
      </p:sp>
      <p:sp>
        <p:nvSpPr>
          <p:cNvPr id="61" name="Title Text"/>
          <p:cNvSpPr txBox="1"/>
          <p:nvPr>
            <p:ph type="title"/>
          </p:nvPr>
        </p:nvSpPr>
        <p:spPr>
          <a:xfrm>
            <a:off x="1629155" y="2275165"/>
            <a:ext cx="8933690" cy="2406895"/>
          </a:xfrm>
          <a:prstGeom prst="rect">
            <a:avLst/>
          </a:prstGeom>
        </p:spPr>
        <p:txBody>
          <a:bodyPr/>
          <a:lstStyle>
            <a:lvl1pPr algn="ctr">
              <a:lnSpc>
                <a:spcPct val="83000"/>
              </a:lnSpc>
              <a:defRPr cap="all" spc="-100" sz="6800"/>
            </a:lvl1pPr>
          </a:lstStyle>
          <a:p>
            <a:pPr/>
            <a:r>
              <a:t>Title Text</a:t>
            </a:r>
          </a:p>
        </p:txBody>
      </p:sp>
      <p:grpSp>
        <p:nvGrpSpPr>
          <p:cNvPr id="65" name="Group 15"/>
          <p:cNvGrpSpPr/>
          <p:nvPr/>
        </p:nvGrpSpPr>
        <p:grpSpPr>
          <a:xfrm>
            <a:off x="5250179" y="1267729"/>
            <a:ext cx="1691642" cy="615935"/>
            <a:chOff x="0" y="0"/>
            <a:chExt cx="1691640" cy="615934"/>
          </a:xfrm>
        </p:grpSpPr>
        <p:sp>
          <p:nvSpPr>
            <p:cNvPr id="62" name="Straight Connector 16"/>
            <p:cNvSpPr/>
            <p:nvPr/>
          </p:nvSpPr>
          <p:spPr>
            <a:xfrm flipH="1">
              <a:off x="-1"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63" name="Straight Connector 17"/>
            <p:cNvSpPr/>
            <p:nvPr/>
          </p:nvSpPr>
          <p:spPr>
            <a:xfrm>
              <a:off x="1691640" y="-1"/>
              <a:ext cx="1" cy="612649"/>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sp>
          <p:nvSpPr>
            <p:cNvPr id="64" name="Straight Connector 18"/>
            <p:cNvSpPr/>
            <p:nvPr/>
          </p:nvSpPr>
          <p:spPr>
            <a:xfrm>
              <a:off x="0" y="615934"/>
              <a:ext cx="1691640" cy="1"/>
            </a:xfrm>
            <a:prstGeom prst="line">
              <a:avLst/>
            </a:prstGeom>
            <a:solidFill>
              <a:srgbClr val="262626"/>
            </a:solidFill>
            <a:ln w="6350" cap="flat">
              <a:solidFill>
                <a:srgbClr val="FFFFFF"/>
              </a:solidFill>
              <a:prstDash val="solid"/>
              <a:miter lim="800000"/>
            </a:ln>
            <a:effectLst/>
          </p:spPr>
          <p:txBody>
            <a:bodyPr wrap="square" lIns="45719" tIns="45719" rIns="45719" bIns="45719" numCol="1" anchor="t">
              <a:noAutofit/>
            </a:bodyPr>
            <a:lstStyle/>
            <a:p>
              <a:pPr/>
            </a:p>
          </p:txBody>
        </p:sp>
      </p:grpSp>
      <p:sp>
        <p:nvSpPr>
          <p:cNvPr id="66" name="Body Level One…"/>
          <p:cNvSpPr txBox="1"/>
          <p:nvPr>
            <p:ph type="body" sz="quarter" idx="1"/>
          </p:nvPr>
        </p:nvSpPr>
        <p:spPr>
          <a:xfrm>
            <a:off x="1629155" y="4682061"/>
            <a:ext cx="8939785" cy="457201"/>
          </a:xfrm>
          <a:prstGeom prst="rect">
            <a:avLst/>
          </a:prstGeom>
        </p:spPr>
        <p:txBody>
          <a:bodyPr/>
          <a:lstStyle>
            <a:lvl1pPr marL="0" indent="0" algn="ctr">
              <a:buClrTx/>
              <a:buSzTx/>
              <a:buFontTx/>
              <a:buNone/>
              <a:tabLst>
                <a:tab pos="2628900" algn="l"/>
              </a:tabLst>
              <a:defRPr sz="1800">
                <a:solidFill>
                  <a:srgbClr val="0D0D0D"/>
                </a:solidFill>
              </a:defRPr>
            </a:lvl1pPr>
            <a:lvl2pPr marL="0" indent="457200" algn="ctr">
              <a:buClrTx/>
              <a:buSzTx/>
              <a:buFontTx/>
              <a:buNone/>
              <a:tabLst>
                <a:tab pos="2628900" algn="l"/>
              </a:tabLst>
              <a:defRPr sz="1800">
                <a:solidFill>
                  <a:srgbClr val="0D0D0D"/>
                </a:solidFill>
              </a:defRPr>
            </a:lvl2pPr>
            <a:lvl3pPr marL="0" indent="914400" algn="ctr">
              <a:buClrTx/>
              <a:buSzTx/>
              <a:buFontTx/>
              <a:buNone/>
              <a:tabLst>
                <a:tab pos="2628900" algn="l"/>
              </a:tabLst>
              <a:defRPr sz="1800">
                <a:solidFill>
                  <a:srgbClr val="0D0D0D"/>
                </a:solidFill>
              </a:defRPr>
            </a:lvl3pPr>
            <a:lvl4pPr marL="0" indent="1371600" algn="ctr">
              <a:buClrTx/>
              <a:buSzTx/>
              <a:buFontTx/>
              <a:buNone/>
              <a:tabLst>
                <a:tab pos="2628900" algn="l"/>
              </a:tabLst>
              <a:defRPr sz="1800">
                <a:solidFill>
                  <a:srgbClr val="0D0D0D"/>
                </a:solidFill>
              </a:defRPr>
            </a:lvl4pPr>
            <a:lvl5pPr marL="0" indent="1828800" algn="ctr">
              <a:buClrTx/>
              <a:buSzTx/>
              <a:buFontTx/>
              <a:buNone/>
              <a:tabLst>
                <a:tab pos="2628900" algn="l"/>
              </a:tabLst>
              <a:defRPr sz="1800">
                <a:solidFill>
                  <a:srgbClr val="0D0D0D"/>
                </a:solidFill>
              </a:defRPr>
            </a:lvl5p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xfrm>
            <a:off x="10346090" y="5187568"/>
            <a:ext cx="216754" cy="218441"/>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74" name="Title Text"/>
          <p:cNvSpPr txBox="1"/>
          <p:nvPr>
            <p:ph type="title"/>
          </p:nvPr>
        </p:nvSpPr>
        <p:spPr>
          <a:prstGeom prst="rect">
            <a:avLst/>
          </a:prstGeom>
        </p:spPr>
        <p:txBody>
          <a:bodyPr/>
          <a:lstStyle/>
          <a:p>
            <a:pPr/>
            <a:r>
              <a:t>Title Text</a:t>
            </a:r>
          </a:p>
        </p:txBody>
      </p:sp>
      <p:sp>
        <p:nvSpPr>
          <p:cNvPr id="75" name="Body Level One…"/>
          <p:cNvSpPr txBox="1"/>
          <p:nvPr>
            <p:ph type="body" sz="half" idx="1"/>
          </p:nvPr>
        </p:nvSpPr>
        <p:spPr>
          <a:xfrm>
            <a:off x="1066800" y="2103120"/>
            <a:ext cx="4663441" cy="3749041"/>
          </a:xfrm>
          <a:prstGeom prst="rect">
            <a:avLst/>
          </a:prstGeom>
        </p:spPr>
        <p:txBody>
          <a:bodyPr/>
          <a:lstStyle>
            <a:lvl1pPr>
              <a:defRPr sz="1800"/>
            </a:lvl1pPr>
            <a:lvl2pPr marL="480059" indent="-205739">
              <a:defRPr sz="1800"/>
            </a:lvl2pPr>
            <a:lvl3pPr marL="783771" indent="-235131">
              <a:defRPr sz="1800"/>
            </a:lvl3pPr>
            <a:lvl4pPr marL="1058091" indent="-235131">
              <a:defRPr sz="1800"/>
            </a:lvl4pPr>
            <a:lvl5pPr marL="1332411" indent="-235131">
              <a:defRPr sz="1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83" name="Title Text"/>
          <p:cNvSpPr txBox="1"/>
          <p:nvPr>
            <p:ph type="title"/>
          </p:nvPr>
        </p:nvSpPr>
        <p:spPr>
          <a:prstGeom prst="rect">
            <a:avLst/>
          </a:prstGeom>
        </p:spPr>
        <p:txBody>
          <a:bodyPr/>
          <a:lstStyle/>
          <a:p>
            <a:pPr/>
            <a:r>
              <a:t>Title Text</a:t>
            </a:r>
          </a:p>
        </p:txBody>
      </p:sp>
      <p:sp>
        <p:nvSpPr>
          <p:cNvPr id="84" name="Body Level One…"/>
          <p:cNvSpPr txBox="1"/>
          <p:nvPr>
            <p:ph type="body" sz="quarter" idx="1"/>
          </p:nvPr>
        </p:nvSpPr>
        <p:spPr>
          <a:xfrm>
            <a:off x="1069847" y="2074334"/>
            <a:ext cx="4663442" cy="640081"/>
          </a:xfrm>
          <a:prstGeom prst="rect">
            <a:avLst/>
          </a:prstGeom>
        </p:spPr>
        <p:txBody>
          <a:bodyPr anchor="ctr"/>
          <a:lstStyle>
            <a:lvl1pPr marL="0" indent="0">
              <a:spcBef>
                <a:spcPts val="0"/>
              </a:spcBef>
              <a:buClrTx/>
              <a:buSzTx/>
              <a:buFontTx/>
              <a:buNone/>
              <a:defRPr b="1" sz="1900"/>
            </a:lvl1pPr>
            <a:lvl2pPr marL="0" indent="457200">
              <a:spcBef>
                <a:spcPts val="0"/>
              </a:spcBef>
              <a:buClrTx/>
              <a:buSzTx/>
              <a:buFontTx/>
              <a:buNone/>
              <a:defRPr b="1" sz="1900"/>
            </a:lvl2pPr>
            <a:lvl3pPr marL="0" indent="914400">
              <a:spcBef>
                <a:spcPts val="0"/>
              </a:spcBef>
              <a:buClrTx/>
              <a:buSzTx/>
              <a:buFontTx/>
              <a:buNone/>
              <a:defRPr b="1" sz="1900"/>
            </a:lvl3pPr>
            <a:lvl4pPr marL="0" indent="1371600">
              <a:spcBef>
                <a:spcPts val="0"/>
              </a:spcBef>
              <a:buClrTx/>
              <a:buSzTx/>
              <a:buFontTx/>
              <a:buNone/>
              <a:defRPr b="1" sz="1900"/>
            </a:lvl4pPr>
            <a:lvl5pPr marL="0" indent="1828800">
              <a:spcBef>
                <a:spcPts val="0"/>
              </a:spcBef>
              <a:buClrTx/>
              <a:buSzTx/>
              <a:buFontTx/>
              <a:buNone/>
              <a:defRPr b="1" sz="1900"/>
            </a:lvl5pPr>
          </a:lstStyle>
          <a:p>
            <a:pPr/>
            <a:r>
              <a:t>Body Level One</a:t>
            </a:r>
          </a:p>
          <a:p>
            <a:pPr lvl="1"/>
            <a:r>
              <a:t>Body Level Two</a:t>
            </a:r>
          </a:p>
          <a:p>
            <a:pPr lvl="2"/>
            <a:r>
              <a:t>Body Level Three</a:t>
            </a:r>
          </a:p>
          <a:p>
            <a:pPr lvl="3"/>
            <a:r>
              <a:t>Body Level Four</a:t>
            </a:r>
          </a:p>
          <a:p>
            <a:pPr lvl="4"/>
            <a:r>
              <a:t>Body Level Five</a:t>
            </a:r>
          </a:p>
        </p:txBody>
      </p:sp>
      <p:sp>
        <p:nvSpPr>
          <p:cNvPr id="85" name="Text Placeholder 4"/>
          <p:cNvSpPr/>
          <p:nvPr>
            <p:ph type="body" sz="quarter" idx="13"/>
          </p:nvPr>
        </p:nvSpPr>
        <p:spPr>
          <a:xfrm>
            <a:off x="6458711" y="2074334"/>
            <a:ext cx="4663442" cy="640081"/>
          </a:xfrm>
          <a:prstGeom prst="rect">
            <a:avLst/>
          </a:prstGeom>
        </p:spPr>
        <p:txBody>
          <a:bodyPr anchor="ctr"/>
          <a:lstStyle/>
          <a:p>
            <a:pPr marL="0" indent="0">
              <a:spcBef>
                <a:spcPts val="0"/>
              </a:spcBef>
              <a:buClrTx/>
              <a:buSzTx/>
              <a:buFontTx/>
              <a:buNone/>
              <a:defRPr b="1" sz="1900"/>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3" name="Title Text"/>
          <p:cNvSpPr txBox="1"/>
          <p:nvPr>
            <p:ph type="title"/>
          </p:nvPr>
        </p:nvSpPr>
        <p:spPr>
          <a:prstGeom prst="rect">
            <a:avLst/>
          </a:prstGeom>
        </p:spPr>
        <p:txBody>
          <a:bodyPr/>
          <a:lstStyle/>
          <a:p>
            <a:pPr/>
            <a:r>
              <a:t>Title Text</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108" name="Rectangle 9"/>
          <p:cNvSpPr/>
          <p:nvPr/>
        </p:nvSpPr>
        <p:spPr>
          <a:xfrm>
            <a:off x="8119870" y="237744"/>
            <a:ext cx="3826597" cy="6382512"/>
          </a:xfrm>
          <a:prstGeom prst="rect">
            <a:avLst/>
          </a:prstGeom>
          <a:solidFill>
            <a:srgbClr val="D9D9D9">
              <a:alpha val="60000"/>
            </a:srgbClr>
          </a:solidFill>
          <a:ln w="12700">
            <a:miter lim="400000"/>
          </a:ln>
        </p:spPr>
        <p:txBody>
          <a:bodyPr lIns="45719" rIns="45719"/>
          <a:lstStyle/>
          <a:p>
            <a:pPr/>
          </a:p>
        </p:txBody>
      </p:sp>
      <p:sp>
        <p:nvSpPr>
          <p:cNvPr id="109" name="Rectangle 12"/>
          <p:cNvSpPr/>
          <p:nvPr/>
        </p:nvSpPr>
        <p:spPr>
          <a:xfrm>
            <a:off x="8254659" y="374903"/>
            <a:ext cx="3557016" cy="6108194"/>
          </a:xfrm>
          <a:prstGeom prst="rect">
            <a:avLst/>
          </a:prstGeom>
          <a:ln w="6350" cap="sq">
            <a:solidFill>
              <a:srgbClr val="404040"/>
            </a:solidFill>
            <a:miter/>
          </a:ln>
        </p:spPr>
        <p:txBody>
          <a:bodyPr lIns="45719" rIns="45719"/>
          <a:lstStyle/>
          <a:p>
            <a:pPr/>
          </a:p>
        </p:txBody>
      </p:sp>
      <p:sp>
        <p:nvSpPr>
          <p:cNvPr id="110" name="Title Text"/>
          <p:cNvSpPr txBox="1"/>
          <p:nvPr>
            <p:ph type="title"/>
          </p:nvPr>
        </p:nvSpPr>
        <p:spPr>
          <a:xfrm>
            <a:off x="8458200" y="607391"/>
            <a:ext cx="3161964" cy="1645922"/>
          </a:xfrm>
          <a:prstGeom prst="rect">
            <a:avLst/>
          </a:prstGeom>
        </p:spPr>
        <p:txBody>
          <a:bodyPr anchor="b"/>
          <a:lstStyle>
            <a:lvl1pPr>
              <a:lnSpc>
                <a:spcPct val="100000"/>
              </a:lnSpc>
              <a:defRPr sz="3200">
                <a:solidFill>
                  <a:srgbClr val="000000"/>
                </a:solidFill>
              </a:defRPr>
            </a:lvl1pPr>
          </a:lstStyle>
          <a:p>
            <a:pPr/>
            <a:r>
              <a:t>Title Text</a:t>
            </a:r>
          </a:p>
        </p:txBody>
      </p:sp>
      <p:sp>
        <p:nvSpPr>
          <p:cNvPr id="111" name="Body Level One…"/>
          <p:cNvSpPr txBox="1"/>
          <p:nvPr>
            <p:ph type="body" idx="1"/>
          </p:nvPr>
        </p:nvSpPr>
        <p:spPr>
          <a:xfrm>
            <a:off x="685800" y="609600"/>
            <a:ext cx="6858000" cy="5334000"/>
          </a:xfrm>
          <a:prstGeom prst="rect">
            <a:avLst/>
          </a:prstGeom>
        </p:spPr>
        <p:txBody>
          <a:bodyPr/>
          <a:lstStyle>
            <a:lvl1pPr>
              <a:defRPr sz="1900"/>
            </a:lvl1pPr>
            <a:lvl2pPr marL="491490" indent="-217170">
              <a:defRPr sz="1900"/>
            </a:lvl2pPr>
            <a:lvl3pPr marL="796834" indent="-248194">
              <a:defRPr sz="1900"/>
            </a:lvl3pPr>
            <a:lvl4pPr marL="1071154" indent="-248194">
              <a:defRPr sz="1900"/>
            </a:lvl4pPr>
            <a:lvl5pPr marL="1345474" indent="-248194">
              <a:defRPr sz="1900"/>
            </a:lvl5pPr>
          </a:lstStyle>
          <a:p>
            <a:pPr/>
            <a:r>
              <a:t>Body Level One</a:t>
            </a:r>
          </a:p>
          <a:p>
            <a:pPr lvl="1"/>
            <a:r>
              <a:t>Body Level Two</a:t>
            </a:r>
          </a:p>
          <a:p>
            <a:pPr lvl="2"/>
            <a:r>
              <a:t>Body Level Three</a:t>
            </a:r>
          </a:p>
          <a:p>
            <a:pPr lvl="3"/>
            <a:r>
              <a:t>Body Level Four</a:t>
            </a:r>
          </a:p>
          <a:p>
            <a:pPr lvl="4"/>
            <a:r>
              <a:t>Body Level Five</a:t>
            </a:r>
          </a:p>
        </p:txBody>
      </p:sp>
      <p:sp>
        <p:nvSpPr>
          <p:cNvPr id="112" name="Text Placeholder 3"/>
          <p:cNvSpPr/>
          <p:nvPr>
            <p:ph type="body" sz="quarter" idx="13"/>
          </p:nvPr>
        </p:nvSpPr>
        <p:spPr>
          <a:xfrm>
            <a:off x="8458200" y="2336800"/>
            <a:ext cx="3161964" cy="3606800"/>
          </a:xfrm>
          <a:prstGeom prst="rect">
            <a:avLst/>
          </a:prstGeom>
        </p:spPr>
        <p:txBody>
          <a:bodyPr/>
          <a:lstStyle/>
          <a:p>
            <a:pPr marL="0" indent="0">
              <a:spcBef>
                <a:spcPts val="800"/>
              </a:spcBef>
              <a:buClrTx/>
              <a:buSzTx/>
              <a:buFontTx/>
              <a:buNone/>
              <a:defRPr sz="1800"/>
            </a:pPr>
          </a:p>
        </p:txBody>
      </p:sp>
      <p:sp>
        <p:nvSpPr>
          <p:cNvPr id="113" name="Slide Number"/>
          <p:cNvSpPr txBox="1"/>
          <p:nvPr>
            <p:ph type="sldNum" sz="quarter" idx="2"/>
          </p:nvPr>
        </p:nvSpPr>
        <p:spPr>
          <a:xfrm>
            <a:off x="11403410" y="6182360"/>
            <a:ext cx="216754" cy="218441"/>
          </a:xfrm>
          <a:prstGeom prst="rect">
            <a:avLst/>
          </a:prstGeom>
        </p:spPr>
        <p:txBody>
          <a:bodyPr/>
          <a:lstStyle>
            <a:lvl1pPr>
              <a:defRPr>
                <a:solidFill>
                  <a:srgbClr val="262626"/>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 name="Rectangle 6"/>
          <p:cNvSpPr/>
          <p:nvPr/>
        </p:nvSpPr>
        <p:spPr>
          <a:xfrm>
            <a:off x="234695" y="237744"/>
            <a:ext cx="11722610" cy="6382512"/>
          </a:xfrm>
          <a:prstGeom prst="rect">
            <a:avLst/>
          </a:prstGeom>
          <a:solidFill>
            <a:srgbClr val="BFBFBF">
              <a:alpha val="60000"/>
            </a:srgbClr>
          </a:solidFill>
          <a:ln w="12700">
            <a:miter lim="400000"/>
          </a:ln>
        </p:spPr>
        <p:txBody>
          <a:bodyPr lIns="45719" rIns="45719"/>
          <a:lstStyle/>
          <a:p>
            <a:pPr/>
          </a:p>
        </p:txBody>
      </p:sp>
      <p:sp>
        <p:nvSpPr>
          <p:cNvPr id="4" name="Rectangle 7"/>
          <p:cNvSpPr/>
          <p:nvPr/>
        </p:nvSpPr>
        <p:spPr>
          <a:xfrm>
            <a:off x="371855" y="374903"/>
            <a:ext cx="11448290" cy="6108194"/>
          </a:xfrm>
          <a:prstGeom prst="rect">
            <a:avLst/>
          </a:prstGeom>
          <a:ln w="6350" cap="sq">
            <a:solidFill>
              <a:srgbClr val="262626"/>
            </a:solidFill>
            <a:miter/>
          </a:ln>
        </p:spPr>
        <p:txBody>
          <a:bodyPr lIns="45719" rIns="45719"/>
          <a:lstStyle/>
          <a:p>
            <a:pPr/>
          </a:p>
        </p:txBody>
      </p:sp>
      <p:sp>
        <p:nvSpPr>
          <p:cNvPr id="5" name="Title Text"/>
          <p:cNvSpPr txBox="1"/>
          <p:nvPr>
            <p:ph type="title"/>
          </p:nvPr>
        </p:nvSpPr>
        <p:spPr>
          <a:xfrm>
            <a:off x="1066800" y="642594"/>
            <a:ext cx="10058400" cy="13716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6"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10908446" y="6182360"/>
            <a:ext cx="216754" cy="218441"/>
          </a:xfrm>
          <a:prstGeom prst="rect">
            <a:avLst/>
          </a:prstGeom>
          <a:ln w="12700">
            <a:miter lim="400000"/>
          </a:ln>
        </p:spPr>
        <p:txBody>
          <a:bodyPr wrap="none" lIns="45719" rIns="45719" anchor="b">
            <a:spAutoFit/>
          </a:bodyPr>
          <a:lstStyle>
            <a:lvl1pPr algn="r">
              <a:defRPr sz="800">
                <a:solidFill>
                  <a:srgbClr val="40404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1pPr>
      <a:lvl2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2pPr>
      <a:lvl3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3pPr>
      <a:lvl4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4pPr>
      <a:lvl5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5pPr>
      <a:lvl6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6pPr>
      <a:lvl7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7pPr>
      <a:lvl8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8pPr>
      <a:lvl9pPr marL="0" marR="0" indent="0" algn="l" defTabSz="914400" rtl="0" latinLnBrk="0">
        <a:lnSpc>
          <a:spcPct val="90000"/>
        </a:lnSpc>
        <a:spcBef>
          <a:spcPts val="0"/>
        </a:spcBef>
        <a:spcAft>
          <a:spcPts val="0"/>
        </a:spcAft>
        <a:buClrTx/>
        <a:buSzTx/>
        <a:buFontTx/>
        <a:buNone/>
        <a:tabLst/>
        <a:defRPr b="0" baseline="0" cap="none" i="0" spc="0" strike="noStrike" sz="4000" u="none">
          <a:solidFill>
            <a:srgbClr val="262626"/>
          </a:solidFill>
          <a:uFillTx/>
          <a:latin typeface="+mj-lt"/>
          <a:ea typeface="+mj-ea"/>
          <a:cs typeface="+mj-cs"/>
          <a:sym typeface="Century Gothic"/>
        </a:defRPr>
      </a:lvl9pPr>
    </p:titleStyle>
    <p:bodyStyle>
      <a:lvl1pPr marL="182879" marR="0" indent="-182879"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1pPr>
      <a:lvl2pPr marL="485335" marR="0" indent="-211015"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2pPr>
      <a:lvl3pPr marL="777239" marR="0" indent="-228600"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3pPr>
      <a:lvl4pPr marL="1051559" marR="0" indent="-228600"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4pPr>
      <a:lvl5pPr marL="1325880" marR="0" indent="-228600"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5pPr>
      <a:lvl6pPr marL="1616328"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6pPr>
      <a:lvl7pPr marL="1916328"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7pPr>
      <a:lvl8pPr marL="2216328"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8pPr>
      <a:lvl9pPr marL="2516328" marR="0" indent="-244928" algn="l" defTabSz="914400" rtl="0" latinLnBrk="0">
        <a:lnSpc>
          <a:spcPct val="110000"/>
        </a:lnSpc>
        <a:spcBef>
          <a:spcPts val="900"/>
        </a:spcBef>
        <a:spcAft>
          <a:spcPts val="0"/>
        </a:spcAft>
        <a:buClr>
          <a:srgbClr val="262626"/>
        </a:buClr>
        <a:buSzPct val="100000"/>
        <a:buFont typeface="Garamond"/>
        <a:buChar char="◦"/>
        <a:tabLst/>
        <a:defRPr b="0" baseline="0" cap="none" i="0" spc="0" strike="noStrike" sz="1500" u="none">
          <a:solidFill>
            <a:srgbClr val="000000"/>
          </a:solidFill>
          <a:uFillTx/>
          <a:latin typeface="+mj-lt"/>
          <a:ea typeface="+mj-ea"/>
          <a:cs typeface="+mj-cs"/>
          <a:sym typeface="Century Gothic"/>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1pPr>
      <a:lvl2pPr marL="0" marR="0" indent="4572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2pPr>
      <a:lvl3pPr marL="0" marR="0" indent="9144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3pPr>
      <a:lvl4pPr marL="0" marR="0" indent="13716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4pPr>
      <a:lvl5pPr marL="0" marR="0" indent="18288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5pPr>
      <a:lvl6pPr marL="0" marR="0" indent="22860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6pPr>
      <a:lvl7pPr marL="0" marR="0" indent="27432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7pPr>
      <a:lvl8pPr marL="0" marR="0" indent="32004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8pPr>
      <a:lvl9pPr marL="0" marR="0" indent="3657600" algn="r" defTabSz="914400" rtl="0" latinLnBrk="0">
        <a:lnSpc>
          <a:spcPct val="100000"/>
        </a:lnSpc>
        <a:spcBef>
          <a:spcPts val="0"/>
        </a:spcBef>
        <a:spcAft>
          <a:spcPts val="0"/>
        </a:spcAft>
        <a:buClrTx/>
        <a:buSzTx/>
        <a:buFontTx/>
        <a:buNone/>
        <a:tabLst/>
        <a:defRPr b="0" baseline="0" cap="none" i="0" spc="0" strike="noStrike" sz="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4.png"/><Relationship Id="rId4" Type="http://schemas.openxmlformats.org/officeDocument/2006/relationships/image" Target="../media/image1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 Id="rId3" Type="http://schemas.openxmlformats.org/officeDocument/2006/relationships/hyperlink" Target="http://dollarsandsense.sg/5-hacks-to-better-manage-your-savings-accounts-at-banks/" TargetMode="External"/><Relationship Id="rId4" Type="http://schemas.openxmlformats.org/officeDocument/2006/relationships/hyperlink" Target="https://creativecommons.org/licenses/by-nc-nd/3.0/"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 Id="rId3" Type="http://schemas.openxmlformats.org/officeDocument/2006/relationships/hyperlink" Target="http://www.creative-commons-images.com/clipboard/fees.html" TargetMode="External"/><Relationship Id="rId4" Type="http://schemas.openxmlformats.org/officeDocument/2006/relationships/hyperlink" Target="https://creativecommons.org/licenses/by-sa/3.0/"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9.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0.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eg"/><Relationship Id="rId3" Type="http://schemas.openxmlformats.org/officeDocument/2006/relationships/hyperlink" Target="http://myfabfinance.com/3-easy-steps-to-calculate-how-much-you-need-to-retire/" TargetMode="External"/><Relationship Id="rId4" Type="http://schemas.openxmlformats.org/officeDocument/2006/relationships/hyperlink" Target="https://creativecommons.org/licenses/by-nc-nd/3.0/"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6.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Picture 5" descr="Picture 5"/>
          <p:cNvPicPr>
            <a:picLocks noChangeAspect="1"/>
          </p:cNvPicPr>
          <p:nvPr/>
        </p:nvPicPr>
        <p:blipFill>
          <a:blip r:embed="rId2">
            <a:extLst/>
          </a:blip>
          <a:stretch>
            <a:fillRect/>
          </a:stretch>
        </p:blipFill>
        <p:spPr>
          <a:xfrm>
            <a:off x="19" y="9"/>
            <a:ext cx="12191859" cy="6857991"/>
          </a:xfrm>
          <a:prstGeom prst="rect">
            <a:avLst/>
          </a:prstGeom>
          <a:ln w="12700">
            <a:miter lim="400000"/>
          </a:ln>
        </p:spPr>
      </p:pic>
      <p:sp>
        <p:nvSpPr>
          <p:cNvPr id="200" name="Rectangle 81"/>
          <p:cNvSpPr/>
          <p:nvPr/>
        </p:nvSpPr>
        <p:spPr>
          <a:xfrm>
            <a:off x="5695067" y="1808532"/>
            <a:ext cx="5452528" cy="3240937"/>
          </a:xfrm>
          <a:prstGeom prst="rect">
            <a:avLst/>
          </a:prstGeom>
          <a:solidFill>
            <a:srgbClr val="404040"/>
          </a:solidFill>
          <a:ln w="12700">
            <a:miter lim="400000"/>
          </a:ln>
        </p:spPr>
        <p:txBody>
          <a:bodyPr lIns="45719" rIns="45719"/>
          <a:lstStyle/>
          <a:p>
            <a:pPr>
              <a:defRPr>
                <a:solidFill>
                  <a:srgbClr val="FFFFFF"/>
                </a:solidFill>
              </a:defRPr>
            </a:pPr>
          </a:p>
        </p:txBody>
      </p:sp>
      <p:sp>
        <p:nvSpPr>
          <p:cNvPr id="201" name="Rectangle 83"/>
          <p:cNvSpPr/>
          <p:nvPr/>
        </p:nvSpPr>
        <p:spPr>
          <a:xfrm>
            <a:off x="5861010" y="1975104"/>
            <a:ext cx="5120641" cy="2907793"/>
          </a:xfrm>
          <a:prstGeom prst="rect">
            <a:avLst/>
          </a:prstGeom>
          <a:ln w="6350" cap="sq">
            <a:solidFill>
              <a:srgbClr val="FFFFFF"/>
            </a:solidFill>
            <a:miter/>
          </a:ln>
        </p:spPr>
        <p:txBody>
          <a:bodyPr lIns="45719" rIns="45719"/>
          <a:lstStyle/>
          <a:p>
            <a:pPr>
              <a:defRPr>
                <a:solidFill>
                  <a:srgbClr val="FFFFFF"/>
                </a:solidFill>
              </a:defRPr>
            </a:pPr>
          </a:p>
        </p:txBody>
      </p:sp>
      <p:sp>
        <p:nvSpPr>
          <p:cNvPr id="202" name="Title 1"/>
          <p:cNvSpPr txBox="1"/>
          <p:nvPr>
            <p:ph type="title"/>
          </p:nvPr>
        </p:nvSpPr>
        <p:spPr>
          <a:xfrm>
            <a:off x="6033792" y="2038524"/>
            <a:ext cx="4775076" cy="2844372"/>
          </a:xfrm>
          <a:prstGeom prst="rect">
            <a:avLst/>
          </a:prstGeom>
        </p:spPr>
        <p:txBody>
          <a:bodyPr/>
          <a:lstStyle/>
          <a:p>
            <a:pPr defTabSz="868680">
              <a:defRPr spc="-95" sz="3420"/>
            </a:pPr>
            <a:r>
              <a:t>THE NEW PENSION CONSOLIDATION LAW &amp; its </a:t>
            </a:r>
            <a:br/>
            <a:r>
              <a:t>IMPACT ON ARTICLE 4 firefighter PENSION FUNDS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xfrm>
            <a:off x="1066800" y="642594"/>
            <a:ext cx="10058400" cy="1504988"/>
          </a:xfrm>
          <a:prstGeom prst="rect">
            <a:avLst/>
          </a:prstGeom>
        </p:spPr>
        <p:txBody>
          <a:bodyPr/>
          <a:lstStyle>
            <a:lvl1pPr algn="ctr">
              <a:defRPr>
                <a:solidFill>
                  <a:srgbClr val="000000"/>
                </a:solidFill>
              </a:defRPr>
            </a:lvl1pPr>
          </a:lstStyle>
          <a:p>
            <a:pPr/>
            <a:r>
              <a:t>Areas of legislative silence</a:t>
            </a:r>
          </a:p>
        </p:txBody>
      </p:sp>
      <p:grpSp>
        <p:nvGrpSpPr>
          <p:cNvPr id="262" name="Content Placeholder 2"/>
          <p:cNvGrpSpPr/>
          <p:nvPr/>
        </p:nvGrpSpPr>
        <p:grpSpPr>
          <a:xfrm>
            <a:off x="1683749" y="2247712"/>
            <a:ext cx="8824500" cy="1818563"/>
            <a:chOff x="0" y="0"/>
            <a:chExt cx="8824499" cy="1818562"/>
          </a:xfrm>
        </p:grpSpPr>
        <p:sp>
          <p:nvSpPr>
            <p:cNvPr id="256"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57" name="Rectangle"/>
            <p:cNvSpPr/>
            <p:nvPr/>
          </p:nvSpPr>
          <p:spPr>
            <a:xfrm>
              <a:off x="270885" y="307390"/>
              <a:ext cx="1276792" cy="1203783"/>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58" name="Circle"/>
            <p:cNvSpPr/>
            <p:nvPr/>
          </p:nvSpPr>
          <p:spPr>
            <a:xfrm>
              <a:off x="3502968" y="0"/>
              <a:ext cx="1818563" cy="1818563"/>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59" name="Rectangle"/>
            <p:cNvSpPr/>
            <p:nvPr/>
          </p:nvSpPr>
          <p:spPr>
            <a:xfrm>
              <a:off x="3771887" y="290612"/>
              <a:ext cx="1280727" cy="12373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60" name="Circle"/>
            <p:cNvSpPr/>
            <p:nvPr/>
          </p:nvSpPr>
          <p:spPr>
            <a:xfrm>
              <a:off x="7005937" y="0"/>
              <a:ext cx="1818563" cy="1818563"/>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61" name="Rectangle"/>
            <p:cNvSpPr/>
            <p:nvPr/>
          </p:nvSpPr>
          <p:spPr>
            <a:xfrm>
              <a:off x="7267302" y="346650"/>
              <a:ext cx="1281310" cy="1178688"/>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sp>
        <p:nvSpPr>
          <p:cNvPr id="263" name="TextBox 7"/>
          <p:cNvSpPr txBox="1"/>
          <p:nvPr/>
        </p:nvSpPr>
        <p:spPr>
          <a:xfrm>
            <a:off x="613376" y="4505721"/>
            <a:ext cx="10937287" cy="193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sz="2400">
                <a:solidFill>
                  <a:srgbClr val="003E6C"/>
                </a:solidFill>
              </a:defRPr>
            </a:pPr>
            <a:r>
              <a:t>To what extent will the FPIF change the current actuarial assumption in place for Article 3 and 4 funds? </a:t>
            </a:r>
          </a:p>
          <a:p>
            <a:pPr algn="just">
              <a:defRPr sz="2400">
                <a:solidFill>
                  <a:srgbClr val="003E6C"/>
                </a:solidFill>
              </a:defRPr>
            </a:pPr>
          </a:p>
          <a:p>
            <a:pPr algn="just">
              <a:defRPr sz="2400">
                <a:solidFill>
                  <a:srgbClr val="003E6C"/>
                </a:solidFill>
              </a:defRPr>
            </a:pPr>
            <a:r>
              <a:t>What happens to employers who are unable or unwilling to levy the funds as set forth by the FPIF actuarial report? (IMRF Model?)</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Remaining responsibilities</a:t>
            </a:r>
          </a:p>
        </p:txBody>
      </p:sp>
      <p:sp>
        <p:nvSpPr>
          <p:cNvPr id="266" name="Text Placeholder 6"/>
          <p:cNvSpPr txBox="1"/>
          <p:nvPr>
            <p:ph type="body" idx="1"/>
          </p:nvPr>
        </p:nvSpPr>
        <p:spPr>
          <a:xfrm>
            <a:off x="1627321" y="1507065"/>
            <a:ext cx="9709272" cy="4849285"/>
          </a:xfrm>
          <a:prstGeom prst="rect">
            <a:avLst/>
          </a:prstGeom>
        </p:spPr>
        <p:txBody>
          <a:bodyPr/>
          <a:lstStyle/>
          <a:p>
            <a:pPr marL="342900" indent="-342900" algn="just">
              <a:spcBef>
                <a:spcPts val="0"/>
              </a:spcBef>
              <a:buClr>
                <a:srgbClr val="262626"/>
              </a:buClr>
              <a:buSzPct val="100000"/>
              <a:buChar char="➢"/>
              <a:defRPr sz="2500">
                <a:solidFill>
                  <a:srgbClr val="003E6C"/>
                </a:solidFill>
              </a:defRPr>
            </a:pPr>
            <a:r>
              <a:t>P.A. 101-0610 does not eliminate Article 4 funds.  Article 4 funds remain responsible for other duties, including the “exclusive authority” to adjudicate and award:</a:t>
            </a:r>
            <a:endParaRPr sz="1400"/>
          </a:p>
          <a:p>
            <a:pPr lvl="1" marL="800100" indent="-342900" algn="just">
              <a:spcBef>
                <a:spcPts val="0"/>
              </a:spcBef>
              <a:buClr>
                <a:srgbClr val="262626"/>
              </a:buClr>
              <a:buSzPct val="100000"/>
              <a:buChar char="➢"/>
              <a:defRPr sz="2500">
                <a:solidFill>
                  <a:srgbClr val="003E6C"/>
                </a:solidFill>
              </a:defRPr>
            </a:pPr>
            <a:r>
              <a:t>Disability benefits,</a:t>
            </a:r>
            <a:endParaRPr sz="1400"/>
          </a:p>
          <a:p>
            <a:pPr lvl="1" marL="800100" indent="-342900" algn="just">
              <a:spcBef>
                <a:spcPts val="0"/>
              </a:spcBef>
              <a:buClr>
                <a:srgbClr val="262626"/>
              </a:buClr>
              <a:buSzPct val="100000"/>
              <a:buChar char="➢"/>
              <a:defRPr sz="2500">
                <a:solidFill>
                  <a:srgbClr val="003E6C"/>
                </a:solidFill>
              </a:defRPr>
            </a:pPr>
            <a:r>
              <a:t>Retirement benefits,</a:t>
            </a:r>
            <a:endParaRPr sz="1400"/>
          </a:p>
          <a:p>
            <a:pPr lvl="1" marL="800100" indent="-342900" algn="just">
              <a:spcBef>
                <a:spcPts val="0"/>
              </a:spcBef>
              <a:buClr>
                <a:srgbClr val="262626"/>
              </a:buClr>
              <a:buSzPct val="100000"/>
              <a:buChar char="➢"/>
              <a:defRPr sz="2500">
                <a:solidFill>
                  <a:srgbClr val="003E6C"/>
                </a:solidFill>
              </a:defRPr>
            </a:pPr>
            <a:r>
              <a:t>Survivor benefits, and</a:t>
            </a:r>
            <a:endParaRPr sz="1400"/>
          </a:p>
          <a:p>
            <a:pPr lvl="1" marL="800100" indent="-342900" algn="just">
              <a:spcBef>
                <a:spcPts val="0"/>
              </a:spcBef>
              <a:buClr>
                <a:srgbClr val="262626"/>
              </a:buClr>
              <a:buSzPct val="100000"/>
              <a:buChar char="➢"/>
              <a:defRPr sz="2500">
                <a:solidFill>
                  <a:srgbClr val="003E6C"/>
                </a:solidFill>
              </a:defRPr>
            </a:pPr>
            <a:r>
              <a:t>To issue refunds.</a:t>
            </a:r>
            <a:endParaRPr sz="1400"/>
          </a:p>
          <a:p>
            <a:pPr lvl="1" marL="800100" indent="-342900" algn="just">
              <a:spcBef>
                <a:spcPts val="0"/>
              </a:spcBef>
              <a:buClr>
                <a:srgbClr val="262626"/>
              </a:buClr>
              <a:buSzPct val="100000"/>
              <a:buChar char="➢"/>
              <a:defRPr sz="2800">
                <a:solidFill>
                  <a:srgbClr val="003E6C"/>
                </a:solidFill>
              </a:defRPr>
            </a:pPr>
          </a:p>
          <a:p>
            <a:pPr marL="342900" indent="-342900" algn="just">
              <a:spcBef>
                <a:spcPts val="0"/>
              </a:spcBef>
              <a:buClr>
                <a:srgbClr val="262626"/>
              </a:buClr>
              <a:buSzPct val="100000"/>
              <a:buChar char="➢"/>
              <a:defRPr sz="2500">
                <a:solidFill>
                  <a:srgbClr val="003E6C"/>
                </a:solidFill>
              </a:defRPr>
            </a:pPr>
            <a:r>
              <a:t>The FPIF has no authority to control, alter, or modify, or the ability to review or intervene in, the proceedings or decisions of the pension board in determining such benefits.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ext Placeholder 6"/>
          <p:cNvSpPr txBox="1"/>
          <p:nvPr>
            <p:ph type="body" sz="half" idx="1"/>
          </p:nvPr>
        </p:nvSpPr>
        <p:spPr>
          <a:xfrm>
            <a:off x="6548284" y="731519"/>
            <a:ext cx="4805515" cy="5428227"/>
          </a:xfrm>
          <a:prstGeom prst="rect">
            <a:avLst/>
          </a:prstGeom>
        </p:spPr>
        <p:txBody>
          <a:bodyPr/>
          <a:lstStyle/>
          <a:p>
            <a:pPr marL="0" indent="0" algn="ctr">
              <a:lnSpc>
                <a:spcPct val="99000"/>
              </a:lnSpc>
              <a:buSzTx/>
              <a:buNone/>
              <a:defRPr sz="2700">
                <a:solidFill>
                  <a:srgbClr val="003E6C"/>
                </a:solidFill>
              </a:defRPr>
            </a:pPr>
            <a:r>
              <a:t>After the end of the transition period, Article 4 funds may continue to maintain an interest-bearing account for purposes of benefit payments and other reasonable expenses.</a:t>
            </a:r>
            <a:endParaRPr sz="1300"/>
          </a:p>
          <a:p>
            <a:pPr marL="0" indent="0" algn="ctr">
              <a:lnSpc>
                <a:spcPct val="99000"/>
              </a:lnSpc>
              <a:buSzTx/>
              <a:buNone/>
              <a:defRPr sz="3200">
                <a:solidFill>
                  <a:srgbClr val="003E6C"/>
                </a:solidFill>
              </a:defRPr>
            </a:pPr>
          </a:p>
          <a:p>
            <a:pPr marL="0" indent="0" algn="ctr">
              <a:lnSpc>
                <a:spcPct val="99000"/>
              </a:lnSpc>
              <a:buSzTx/>
              <a:buNone/>
              <a:defRPr sz="2700">
                <a:solidFill>
                  <a:srgbClr val="003E6C"/>
                </a:solidFill>
              </a:defRPr>
            </a:pPr>
            <a:r>
              <a:t>Funds are encouraged to use a local bank / financial institution to fill this need.</a:t>
            </a:r>
          </a:p>
        </p:txBody>
      </p:sp>
      <p:sp>
        <p:nvSpPr>
          <p:cNvPr id="269" name="Title 20"/>
          <p:cNvSpPr txBox="1"/>
          <p:nvPr>
            <p:ph type="title"/>
          </p:nvPr>
        </p:nvSpPr>
        <p:spPr>
          <a:xfrm>
            <a:off x="1414271" y="622488"/>
            <a:ext cx="4376758" cy="2806513"/>
          </a:xfrm>
          <a:prstGeom prst="rect">
            <a:avLst/>
          </a:prstGeom>
        </p:spPr>
        <p:txBody>
          <a:bodyPr/>
          <a:lstStyle>
            <a:lvl1pPr algn="ctr">
              <a:defRPr>
                <a:solidFill>
                  <a:srgbClr val="000000"/>
                </a:solidFill>
                <a:latin typeface="+mj-lt"/>
                <a:ea typeface="+mj-ea"/>
                <a:cs typeface="+mj-cs"/>
                <a:sym typeface="Century Gothic"/>
              </a:defRPr>
            </a:lvl1pPr>
          </a:lstStyle>
          <a:p>
            <a:pPr/>
            <a:r>
              <a:t>You may maintain A local bank account</a:t>
            </a:r>
          </a:p>
        </p:txBody>
      </p:sp>
      <p:pic>
        <p:nvPicPr>
          <p:cNvPr id="270" name="Picture 2" descr="Picture 2"/>
          <p:cNvPicPr>
            <a:picLocks noChangeAspect="1"/>
          </p:cNvPicPr>
          <p:nvPr/>
        </p:nvPicPr>
        <p:blipFill>
          <a:blip r:embed="rId2">
            <a:extLst/>
          </a:blip>
          <a:stretch>
            <a:fillRect/>
          </a:stretch>
        </p:blipFill>
        <p:spPr>
          <a:xfrm>
            <a:off x="1829764" y="3429000"/>
            <a:ext cx="3961265" cy="2488487"/>
          </a:xfrm>
          <a:prstGeom prst="rect">
            <a:avLst/>
          </a:prstGeom>
          <a:ln w="12700">
            <a:miter lim="400000"/>
          </a:ln>
          <a:effectLst>
            <a:outerShdw sx="100000" sy="100000" kx="0" ky="0" algn="b" rotWithShape="0" blurRad="50800" dist="38100" dir="2700000">
              <a:srgbClr val="000000">
                <a:alpha val="40000"/>
              </a:srgbClr>
            </a:outerShdw>
          </a:effectLst>
        </p:spPr>
      </p:pic>
      <p:sp>
        <p:nvSpPr>
          <p:cNvPr id="271" name="TextBox 3"/>
          <p:cNvSpPr txBox="1"/>
          <p:nvPr/>
        </p:nvSpPr>
        <p:spPr>
          <a:xfrm>
            <a:off x="1875484" y="6032901"/>
            <a:ext cx="3869825"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B0F0"/>
                </a:solidFill>
                <a:uFill>
                  <a:solidFill>
                    <a:srgbClr val="00B0F0"/>
                  </a:solidFill>
                </a:uFill>
                <a:hlinkClick r:id="rId3" invalidUrl="" action="" tgtFrame="" tooltip="" history="1" highlightClick="0" endSnd="0"/>
              </a:rPr>
              <a:t>This Photo</a:t>
            </a:r>
            <a:r>
              <a:t> by Unknown Author is licensed under </a:t>
            </a:r>
            <a:r>
              <a:rPr u="sng">
                <a:solidFill>
                  <a:srgbClr val="00B0F0"/>
                </a:solidFill>
                <a:uFill>
                  <a:solidFill>
                    <a:srgbClr val="00B0F0"/>
                  </a:solidFill>
                </a:uFill>
                <a:hlinkClick r:id="rId4" invalidUrl="" action="" tgtFrame="" tooltip="" history="1" highlightClick="0" endSnd="0"/>
              </a:rPr>
              <a:t>CC BY-NC-ND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ext Placeholder 6"/>
          <p:cNvSpPr txBox="1"/>
          <p:nvPr>
            <p:ph type="body" sz="half" idx="1"/>
          </p:nvPr>
        </p:nvSpPr>
        <p:spPr>
          <a:xfrm>
            <a:off x="6498335" y="845573"/>
            <a:ext cx="4855464" cy="5177275"/>
          </a:xfrm>
          <a:prstGeom prst="rect">
            <a:avLst/>
          </a:prstGeom>
        </p:spPr>
        <p:txBody>
          <a:bodyPr/>
          <a:lstStyle/>
          <a:p>
            <a:pPr marL="0" indent="0" algn="ctr">
              <a:lnSpc>
                <a:spcPct val="88000"/>
              </a:lnSpc>
              <a:buSzTx/>
              <a:buNone/>
              <a:defRPr sz="2900">
                <a:solidFill>
                  <a:srgbClr val="003E6C"/>
                </a:solidFill>
              </a:defRPr>
            </a:pPr>
            <a:r>
              <a:t>After the conclusion of the transition period, the DOI may accept and rely upon the annual audits prepared by CPAs hired by FPIF.</a:t>
            </a:r>
            <a:endParaRPr sz="1400"/>
          </a:p>
          <a:p>
            <a:pPr marL="0" indent="0" algn="ctr">
              <a:lnSpc>
                <a:spcPct val="88000"/>
              </a:lnSpc>
              <a:buSzTx/>
              <a:buNone/>
              <a:defRPr sz="3200">
                <a:solidFill>
                  <a:srgbClr val="003E6C"/>
                </a:solidFill>
              </a:defRPr>
            </a:pPr>
          </a:p>
          <a:p>
            <a:pPr marL="0" indent="0" algn="ctr">
              <a:lnSpc>
                <a:spcPct val="88000"/>
              </a:lnSpc>
              <a:buSzTx/>
              <a:buNone/>
              <a:defRPr sz="2900">
                <a:solidFill>
                  <a:srgbClr val="003E6C"/>
                </a:solidFill>
              </a:defRPr>
            </a:pPr>
            <a:r>
              <a:t>FPIF and DOI are both empowered to examine and investigate Article 4 funds</a:t>
            </a:r>
          </a:p>
        </p:txBody>
      </p:sp>
      <p:sp>
        <p:nvSpPr>
          <p:cNvPr id="274" name="Title 20"/>
          <p:cNvSpPr txBox="1"/>
          <p:nvPr>
            <p:ph type="title"/>
          </p:nvPr>
        </p:nvSpPr>
        <p:spPr>
          <a:xfrm>
            <a:off x="1396935" y="339643"/>
            <a:ext cx="4542755" cy="2806513"/>
          </a:xfrm>
          <a:prstGeom prst="rect">
            <a:avLst/>
          </a:prstGeom>
        </p:spPr>
        <p:txBody>
          <a:bodyPr/>
          <a:lstStyle>
            <a:lvl1pPr algn="ctr">
              <a:defRPr>
                <a:solidFill>
                  <a:srgbClr val="000000"/>
                </a:solidFill>
                <a:latin typeface="+mj-lt"/>
                <a:ea typeface="+mj-ea"/>
                <a:cs typeface="+mj-cs"/>
                <a:sym typeface="Century Gothic"/>
              </a:defRPr>
            </a:lvl1pPr>
          </a:lstStyle>
          <a:p>
            <a:pPr/>
            <a:r>
              <a:t>Another regulator to serve</a:t>
            </a:r>
          </a:p>
        </p:txBody>
      </p:sp>
      <p:pic>
        <p:nvPicPr>
          <p:cNvPr id="275" name="Picture 2" descr="Picture 2"/>
          <p:cNvPicPr>
            <a:picLocks noChangeAspect="1"/>
          </p:cNvPicPr>
          <p:nvPr/>
        </p:nvPicPr>
        <p:blipFill>
          <a:blip r:embed="rId2">
            <a:extLst/>
          </a:blip>
          <a:srcRect l="0" t="0" r="2" b="1"/>
          <a:stretch>
            <a:fillRect/>
          </a:stretch>
        </p:blipFill>
        <p:spPr>
          <a:xfrm>
            <a:off x="1396935" y="3146156"/>
            <a:ext cx="4514455" cy="2584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7"/>
                  <a:pt x="0" y="10802"/>
                </a:cubicBezTo>
                <a:cubicBezTo>
                  <a:pt x="0" y="16766"/>
                  <a:pt x="4836" y="21600"/>
                  <a:pt x="10801" y="21600"/>
                </a:cubicBezTo>
                <a:cubicBezTo>
                  <a:pt x="16766" y="21600"/>
                  <a:pt x="21600" y="16766"/>
                  <a:pt x="21600" y="10802"/>
                </a:cubicBezTo>
                <a:cubicBezTo>
                  <a:pt x="21600" y="4837"/>
                  <a:pt x="16766" y="0"/>
                  <a:pt x="10801" y="0"/>
                </a:cubicBezTo>
                <a:close/>
              </a:path>
            </a:pathLst>
          </a:custGeom>
          <a:ln w="63500" cap="rnd">
            <a:solidFill>
              <a:srgbClr val="333333"/>
            </a:solidFill>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ext Placeholder 6"/>
          <p:cNvSpPr txBox="1"/>
          <p:nvPr>
            <p:ph type="body" sz="half" idx="1"/>
          </p:nvPr>
        </p:nvSpPr>
        <p:spPr>
          <a:xfrm>
            <a:off x="6096000" y="694943"/>
            <a:ext cx="5257800" cy="5327906"/>
          </a:xfrm>
          <a:prstGeom prst="rect">
            <a:avLst/>
          </a:prstGeom>
        </p:spPr>
        <p:txBody>
          <a:bodyPr/>
          <a:lstStyle/>
          <a:p>
            <a:pPr marL="0" indent="0" algn="ctr" defTabSz="859536">
              <a:lnSpc>
                <a:spcPct val="88000"/>
              </a:lnSpc>
              <a:spcBef>
                <a:spcPts val="800"/>
              </a:spcBef>
              <a:buSzTx/>
              <a:buNone/>
              <a:defRPr sz="3008">
                <a:solidFill>
                  <a:srgbClr val="0070C0"/>
                </a:solidFill>
                <a:latin typeface="Times New Roman"/>
                <a:ea typeface="Times New Roman"/>
                <a:cs typeface="Times New Roman"/>
                <a:sym typeface="Times New Roman"/>
              </a:defRPr>
            </a:pPr>
          </a:p>
          <a:p>
            <a:pPr marL="0" indent="0" algn="ctr" defTabSz="859536">
              <a:lnSpc>
                <a:spcPct val="88000"/>
              </a:lnSpc>
              <a:spcBef>
                <a:spcPts val="800"/>
              </a:spcBef>
              <a:buSzTx/>
              <a:buNone/>
              <a:defRPr sz="2726">
                <a:solidFill>
                  <a:srgbClr val="003E6C"/>
                </a:solidFill>
              </a:defRPr>
            </a:pPr>
            <a:r>
              <a:t>After the conclusion of the transition period, the annual compliance fee shall be a flat $8,000 per fund per year.</a:t>
            </a:r>
            <a:endParaRPr sz="1316"/>
          </a:p>
          <a:p>
            <a:pPr marL="171907" indent="-171907" algn="ctr" defTabSz="859536">
              <a:lnSpc>
                <a:spcPct val="88000"/>
              </a:lnSpc>
              <a:spcBef>
                <a:spcPts val="800"/>
              </a:spcBef>
              <a:buFontTx/>
              <a:buChar char="➢"/>
              <a:defRPr sz="2726">
                <a:solidFill>
                  <a:srgbClr val="003E6C"/>
                </a:solidFill>
              </a:defRPr>
            </a:pPr>
            <a:r>
              <a:t>Was 2bps, capped at $8k</a:t>
            </a:r>
            <a:endParaRPr sz="1316"/>
          </a:p>
          <a:p>
            <a:pPr marL="171907" indent="-171907" algn="ctr" defTabSz="859536">
              <a:lnSpc>
                <a:spcPct val="88000"/>
              </a:lnSpc>
              <a:spcBef>
                <a:spcPts val="800"/>
              </a:spcBef>
              <a:buFontTx/>
              <a:buChar char="➢"/>
              <a:defRPr sz="2726">
                <a:solidFill>
                  <a:srgbClr val="003E6C"/>
                </a:solidFill>
              </a:defRPr>
            </a:pPr>
            <a:r>
              <a:t>All fees shall thereafter be paid </a:t>
            </a:r>
            <a:r>
              <a:rPr u="sng"/>
              <a:t>by</a:t>
            </a:r>
            <a:r>
              <a:t> the FPIF.</a:t>
            </a:r>
            <a:endParaRPr sz="1316"/>
          </a:p>
          <a:p>
            <a:pPr marL="0" indent="0" algn="ctr" defTabSz="859536">
              <a:lnSpc>
                <a:spcPct val="88000"/>
              </a:lnSpc>
              <a:spcBef>
                <a:spcPts val="800"/>
              </a:spcBef>
              <a:buSzTx/>
              <a:buNone/>
              <a:defRPr sz="2726">
                <a:solidFill>
                  <a:srgbClr val="003E6C"/>
                </a:solidFill>
              </a:defRPr>
            </a:pPr>
            <a:r>
              <a:t>Question about language interpretation remain.</a:t>
            </a:r>
            <a:endParaRPr sz="1316"/>
          </a:p>
          <a:p>
            <a:pPr marL="0" indent="0" algn="ctr" defTabSz="859536">
              <a:lnSpc>
                <a:spcPct val="88000"/>
              </a:lnSpc>
              <a:spcBef>
                <a:spcPts val="800"/>
              </a:spcBef>
              <a:buSzTx/>
              <a:buNone/>
              <a:defRPr sz="3008">
                <a:solidFill>
                  <a:srgbClr val="0070C0"/>
                </a:solidFill>
                <a:latin typeface="Times New Roman"/>
                <a:ea typeface="Times New Roman"/>
                <a:cs typeface="Times New Roman"/>
                <a:sym typeface="Times New Roman"/>
              </a:defRPr>
            </a:pPr>
          </a:p>
        </p:txBody>
      </p:sp>
      <p:sp>
        <p:nvSpPr>
          <p:cNvPr id="278" name="Title 20"/>
          <p:cNvSpPr txBox="1"/>
          <p:nvPr>
            <p:ph type="title"/>
          </p:nvPr>
        </p:nvSpPr>
        <p:spPr>
          <a:xfrm>
            <a:off x="1396936" y="339643"/>
            <a:ext cx="4296729" cy="2806513"/>
          </a:xfrm>
          <a:prstGeom prst="rect">
            <a:avLst/>
          </a:prstGeom>
        </p:spPr>
        <p:txBody>
          <a:bodyPr/>
          <a:lstStyle>
            <a:lvl1pPr algn="ctr">
              <a:defRPr>
                <a:solidFill>
                  <a:srgbClr val="000000"/>
                </a:solidFill>
                <a:latin typeface="+mj-lt"/>
                <a:ea typeface="+mj-ea"/>
                <a:cs typeface="+mj-cs"/>
                <a:sym typeface="Century Gothic"/>
              </a:defRPr>
            </a:lvl1pPr>
          </a:lstStyle>
          <a:p>
            <a:pPr/>
            <a:r>
              <a:t>fee hike for most funds?</a:t>
            </a:r>
          </a:p>
        </p:txBody>
      </p:sp>
      <p:pic>
        <p:nvPicPr>
          <p:cNvPr id="279" name="Picture 2" descr="Picture 2"/>
          <p:cNvPicPr>
            <a:picLocks noChangeAspect="1"/>
          </p:cNvPicPr>
          <p:nvPr/>
        </p:nvPicPr>
        <p:blipFill>
          <a:blip r:embed="rId2">
            <a:extLst/>
          </a:blip>
          <a:stretch>
            <a:fillRect/>
          </a:stretch>
        </p:blipFill>
        <p:spPr>
          <a:xfrm>
            <a:off x="1560353" y="2863207"/>
            <a:ext cx="4469585" cy="2979724"/>
          </a:xfrm>
          <a:prstGeom prst="rect">
            <a:avLst/>
          </a:prstGeom>
          <a:ln w="12700">
            <a:miter lim="400000"/>
          </a:ln>
          <a:effectLst>
            <a:outerShdw sx="100000" sy="100000" kx="0" ky="0" algn="b" rotWithShape="0" blurRad="50800" dist="38100" dir="2700000">
              <a:srgbClr val="000000">
                <a:alpha val="40000"/>
              </a:srgbClr>
            </a:outerShdw>
          </a:effectLst>
        </p:spPr>
      </p:pic>
      <p:sp>
        <p:nvSpPr>
          <p:cNvPr id="280" name="TextBox 3"/>
          <p:cNvSpPr txBox="1"/>
          <p:nvPr/>
        </p:nvSpPr>
        <p:spPr>
          <a:xfrm>
            <a:off x="1606072" y="6003032"/>
            <a:ext cx="4378145"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B0F0"/>
                </a:solidFill>
                <a:uFill>
                  <a:solidFill>
                    <a:srgbClr val="00B0F0"/>
                  </a:solidFill>
                </a:uFill>
                <a:hlinkClick r:id="rId3" invalidUrl="" action="" tgtFrame="" tooltip="" history="1" highlightClick="0" endSnd="0"/>
              </a:rPr>
              <a:t>This Photo</a:t>
            </a:r>
            <a:r>
              <a:t> by Unknown Author is licensed under </a:t>
            </a:r>
            <a:r>
              <a:rPr u="sng">
                <a:solidFill>
                  <a:srgbClr val="00B0F0"/>
                </a:solidFill>
                <a:uFill>
                  <a:solidFill>
                    <a:srgbClr val="00B0F0"/>
                  </a:solidFill>
                </a:uFill>
                <a:hlinkClick r:id="rId4" invalidUrl="" action="" tgtFrame="" tooltip="" history="1" highlightClick="0" endSnd="0"/>
              </a:rPr>
              <a:t>CC BY-SA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Relief FROM training hours</a:t>
            </a:r>
          </a:p>
        </p:txBody>
      </p:sp>
      <p:sp>
        <p:nvSpPr>
          <p:cNvPr id="283" name="Text Placeholder 6"/>
          <p:cNvSpPr txBox="1"/>
          <p:nvPr>
            <p:ph type="body" idx="1"/>
          </p:nvPr>
        </p:nvSpPr>
        <p:spPr>
          <a:xfrm>
            <a:off x="1627321" y="1507065"/>
            <a:ext cx="9768266" cy="4849285"/>
          </a:xfrm>
          <a:prstGeom prst="rect">
            <a:avLst/>
          </a:prstGeom>
        </p:spPr>
        <p:txBody>
          <a:bodyPr/>
          <a:lstStyle/>
          <a:p>
            <a:pPr marL="342900" indent="-342900" algn="just">
              <a:spcBef>
                <a:spcPts val="0"/>
              </a:spcBef>
              <a:buClr>
                <a:srgbClr val="262626"/>
              </a:buClr>
              <a:buSzPct val="100000"/>
              <a:buChar char="➢"/>
              <a:defRPr sz="2800">
                <a:solidFill>
                  <a:srgbClr val="003E6C"/>
                </a:solidFill>
              </a:defRPr>
            </a:pPr>
            <a:r>
              <a:t>Initial training requirements for new pension trustees is now </a:t>
            </a:r>
            <a:r>
              <a:rPr b="1"/>
              <a:t>16 hours, </a:t>
            </a:r>
            <a:r>
              <a:t>instead of 32 hours.</a:t>
            </a:r>
          </a:p>
          <a:p>
            <a:pPr marL="342900" indent="-342900" algn="just">
              <a:spcBef>
                <a:spcPts val="0"/>
              </a:spcBef>
              <a:buClr>
                <a:srgbClr val="262626"/>
              </a:buClr>
              <a:buSzPct val="100000"/>
              <a:buChar char="➢"/>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Annual ongoing training requirements for pension trustees is now </a:t>
            </a:r>
            <a:r>
              <a:rPr b="1"/>
              <a:t>8 hours</a:t>
            </a:r>
            <a:r>
              <a:t>, instead of 16 hours.</a:t>
            </a:r>
          </a:p>
          <a:p>
            <a:pPr algn="just">
              <a:spcBef>
                <a:spcPts val="0"/>
              </a:spcBef>
              <a:defRPr sz="2800">
                <a:solidFill>
                  <a:srgbClr val="003E6C"/>
                </a:solidFill>
              </a:defRPr>
            </a:pPr>
          </a:p>
          <a:p>
            <a:pPr marL="342900" indent="-342900" algn="just">
              <a:spcBef>
                <a:spcPts val="0"/>
              </a:spcBef>
              <a:buClr>
                <a:srgbClr val="262626"/>
              </a:buClr>
              <a:buSzPct val="100000"/>
              <a:buChar char="➢"/>
              <a:defRPr b="1" sz="2800">
                <a:solidFill>
                  <a:srgbClr val="003E6C"/>
                </a:solidFill>
              </a:defRPr>
            </a:pPr>
            <a:r>
              <a:t>ALL</a:t>
            </a:r>
            <a:r>
              <a:rPr b="0"/>
              <a:t> current trustees are required to participate in a mandatory 4-hour training session on the changes made by this Public Act.</a:t>
            </a:r>
            <a:endParaRPr b="0"/>
          </a:p>
          <a:p>
            <a:pPr lvl="1" marL="800100" indent="-342900" algn="just">
              <a:spcBef>
                <a:spcPts val="0"/>
              </a:spcBef>
              <a:buClr>
                <a:srgbClr val="262626"/>
              </a:buClr>
              <a:buSzPct val="100000"/>
              <a:buChar char="➢"/>
              <a:defRPr sz="2800">
                <a:solidFill>
                  <a:srgbClr val="003E6C"/>
                </a:solidFill>
              </a:defRPr>
            </a:pPr>
            <a:r>
              <a:t>Article 4 trustees may have their training conducted by “a fund” or the Department of Insurance.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Relief FROM training hours</a:t>
            </a:r>
          </a:p>
        </p:txBody>
      </p:sp>
      <p:sp>
        <p:nvSpPr>
          <p:cNvPr id="286" name="Text Placeholder 6"/>
          <p:cNvSpPr txBox="1"/>
          <p:nvPr>
            <p:ph type="body" idx="1"/>
          </p:nvPr>
        </p:nvSpPr>
        <p:spPr>
          <a:xfrm>
            <a:off x="1627321" y="1507065"/>
            <a:ext cx="9768266" cy="4849285"/>
          </a:xfrm>
          <a:prstGeom prst="rect">
            <a:avLst/>
          </a:prstGeom>
        </p:spPr>
        <p:txBody>
          <a:bodyPr/>
          <a:lstStyle/>
          <a:p>
            <a:pPr marL="342900" indent="-342900" algn="just">
              <a:spcBef>
                <a:spcPts val="0"/>
              </a:spcBef>
              <a:buClr>
                <a:srgbClr val="262626"/>
              </a:buClr>
              <a:buSzPct val="100000"/>
              <a:buChar char="➢"/>
              <a:defRPr sz="2800">
                <a:solidFill>
                  <a:srgbClr val="003E6C"/>
                </a:solidFill>
              </a:defRPr>
            </a:pPr>
            <a:r>
              <a:t>Training components are now:</a:t>
            </a:r>
          </a:p>
          <a:p>
            <a:pPr algn="just">
              <a:spcBef>
                <a:spcPts val="0"/>
              </a:spcBef>
              <a:defRPr sz="2800">
                <a:solidFill>
                  <a:srgbClr val="003E6C"/>
                </a:solidFill>
              </a:defRPr>
            </a:pPr>
          </a:p>
          <a:p>
            <a:pPr lvl="2" marL="1257300" indent="-342900" algn="just">
              <a:spcBef>
                <a:spcPts val="0"/>
              </a:spcBef>
              <a:buClr>
                <a:srgbClr val="262626"/>
              </a:buClr>
              <a:buSzPct val="100000"/>
              <a:buChar char="➢"/>
              <a:defRPr sz="2800">
                <a:solidFill>
                  <a:srgbClr val="003E6C"/>
                </a:solidFill>
              </a:defRPr>
            </a:pPr>
            <a:r>
              <a:t>Fiduciary duties and liabilities with respect to the administration and payment of pension benefits (formerly, Article 1 responsibilities more broadly).</a:t>
            </a:r>
          </a:p>
          <a:p>
            <a:pPr lvl="2" marL="1257300" indent="-342900" algn="just">
              <a:spcBef>
                <a:spcPts val="0"/>
              </a:spcBef>
              <a:buClr>
                <a:srgbClr val="262626"/>
              </a:buClr>
              <a:buSzPct val="100000"/>
              <a:buChar char="➢"/>
              <a:defRPr sz="2800">
                <a:solidFill>
                  <a:srgbClr val="003E6C"/>
                </a:solidFill>
              </a:defRPr>
            </a:pPr>
            <a:r>
              <a:t>Adjudication of pension claims.</a:t>
            </a:r>
          </a:p>
          <a:p>
            <a:pPr lvl="2" marL="1257300" indent="-342900" algn="just">
              <a:spcBef>
                <a:spcPts val="0"/>
              </a:spcBef>
              <a:buClr>
                <a:srgbClr val="262626"/>
              </a:buClr>
              <a:buSzPct val="100000"/>
              <a:buChar char="➢"/>
              <a:defRPr sz="2800">
                <a:solidFill>
                  <a:srgbClr val="003E6C"/>
                </a:solidFill>
              </a:defRPr>
            </a:pPr>
            <a:r>
              <a:t>Trustee ethics.</a:t>
            </a:r>
          </a:p>
          <a:p>
            <a:pPr lvl="2" marL="1257300" indent="-342900" algn="just">
              <a:spcBef>
                <a:spcPts val="0"/>
              </a:spcBef>
              <a:buClr>
                <a:srgbClr val="262626"/>
              </a:buClr>
              <a:buSzPct val="100000"/>
              <a:buChar char="➢"/>
              <a:defRPr sz="2800">
                <a:solidFill>
                  <a:srgbClr val="003E6C"/>
                </a:solidFill>
              </a:defRPr>
            </a:pPr>
            <a:r>
              <a:t>Illinois Open Meetings Act.</a:t>
            </a:r>
          </a:p>
          <a:p>
            <a:pPr lvl="2" marL="1257300" indent="-342900" algn="just">
              <a:spcBef>
                <a:spcPts val="0"/>
              </a:spcBef>
              <a:buClr>
                <a:srgbClr val="262626"/>
              </a:buClr>
              <a:buSzPct val="100000"/>
              <a:buChar char="➢"/>
              <a:defRPr sz="2800">
                <a:solidFill>
                  <a:srgbClr val="003E6C"/>
                </a:solidFill>
              </a:defRPr>
            </a:pPr>
            <a:r>
              <a:t>Illinois Freedom of Information Act.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le 1"/>
          <p:cNvSpPr txBox="1"/>
          <p:nvPr>
            <p:ph type="title"/>
          </p:nvPr>
        </p:nvSpPr>
        <p:spPr>
          <a:xfrm>
            <a:off x="1066800" y="642594"/>
            <a:ext cx="10058400" cy="1504988"/>
          </a:xfrm>
          <a:prstGeom prst="rect">
            <a:avLst/>
          </a:prstGeom>
        </p:spPr>
        <p:txBody>
          <a:bodyPr/>
          <a:lstStyle>
            <a:lvl1pPr algn="ctr"/>
          </a:lstStyle>
          <a:p>
            <a:pPr/>
            <a:r>
              <a:t>Enhanced benefits for Tier II Firefighters</a:t>
            </a:r>
          </a:p>
        </p:txBody>
      </p:sp>
      <p:grpSp>
        <p:nvGrpSpPr>
          <p:cNvPr id="295" name="Content Placeholder 2"/>
          <p:cNvGrpSpPr/>
          <p:nvPr/>
        </p:nvGrpSpPr>
        <p:grpSpPr>
          <a:xfrm>
            <a:off x="1691005" y="2729612"/>
            <a:ext cx="8817244" cy="1825219"/>
            <a:chOff x="0" y="0"/>
            <a:chExt cx="8817242" cy="1825218"/>
          </a:xfrm>
        </p:grpSpPr>
        <p:sp>
          <p:nvSpPr>
            <p:cNvPr id="289"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90" name="Rectangle"/>
            <p:cNvSpPr/>
            <p:nvPr/>
          </p:nvSpPr>
          <p:spPr>
            <a:xfrm>
              <a:off x="690208" y="648743"/>
              <a:ext cx="438157" cy="485941"/>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91" name="Circle"/>
            <p:cNvSpPr/>
            <p:nvPr/>
          </p:nvSpPr>
          <p:spPr>
            <a:xfrm>
              <a:off x="3495711" y="6655"/>
              <a:ext cx="1818563" cy="1818564"/>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92" name="Rectangle"/>
            <p:cNvSpPr/>
            <p:nvPr/>
          </p:nvSpPr>
          <p:spPr>
            <a:xfrm>
              <a:off x="3683424" y="391254"/>
              <a:ext cx="1443137" cy="1012595"/>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93" name="Circle"/>
            <p:cNvSpPr/>
            <p:nvPr/>
          </p:nvSpPr>
          <p:spPr>
            <a:xfrm>
              <a:off x="6998680" y="6655"/>
              <a:ext cx="1818563" cy="1818564"/>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94" name="Rectangle"/>
            <p:cNvSpPr/>
            <p:nvPr/>
          </p:nvSpPr>
          <p:spPr>
            <a:xfrm>
              <a:off x="7219732" y="373229"/>
              <a:ext cx="1361937" cy="11388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pic>
        <p:nvPicPr>
          <p:cNvPr id="296" name="Picture 5" descr="Picture 5"/>
          <p:cNvPicPr>
            <a:picLocks noChangeAspect="1"/>
          </p:cNvPicPr>
          <p:nvPr/>
        </p:nvPicPr>
        <p:blipFill>
          <a:blip r:embed="rId4">
            <a:extLst/>
          </a:blip>
          <a:srcRect l="29576" t="22236" r="28716" b="23386"/>
          <a:stretch>
            <a:fillRect/>
          </a:stretch>
        </p:blipFill>
        <p:spPr>
          <a:xfrm>
            <a:off x="1932264" y="3050027"/>
            <a:ext cx="1336059" cy="1161247"/>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itle 2"/>
          <p:cNvSpPr txBox="1"/>
          <p:nvPr>
            <p:ph type="title"/>
          </p:nvPr>
        </p:nvSpPr>
        <p:spPr>
          <a:prstGeom prst="rect">
            <a:avLst/>
          </a:prstGeom>
        </p:spPr>
        <p:txBody>
          <a:bodyPr/>
          <a:lstStyle>
            <a:lvl1pPr algn="ctr">
              <a:defRPr>
                <a:solidFill>
                  <a:srgbClr val="000000"/>
                </a:solidFill>
                <a:latin typeface="+mj-lt"/>
                <a:ea typeface="+mj-ea"/>
                <a:cs typeface="+mj-cs"/>
                <a:sym typeface="Century Gothic"/>
              </a:defRPr>
            </a:lvl1pPr>
          </a:lstStyle>
          <a:p>
            <a:pPr/>
            <a:r>
              <a:t>Changes - tier ii CALCULATION</a:t>
            </a:r>
          </a:p>
        </p:txBody>
      </p:sp>
      <p:sp>
        <p:nvSpPr>
          <p:cNvPr id="299" name="Content Placeholder 1"/>
          <p:cNvSpPr txBox="1"/>
          <p:nvPr>
            <p:ph type="body" sz="half" idx="1"/>
          </p:nvPr>
        </p:nvSpPr>
        <p:spPr>
          <a:xfrm>
            <a:off x="1627321" y="2330824"/>
            <a:ext cx="4693728" cy="3972441"/>
          </a:xfrm>
          <a:prstGeom prst="rect">
            <a:avLst/>
          </a:prstGeom>
        </p:spPr>
        <p:txBody>
          <a:bodyPr/>
          <a:lstStyle/>
          <a:p>
            <a:pPr>
              <a:defRPr>
                <a:solidFill>
                  <a:srgbClr val="003E6C"/>
                </a:solidFill>
              </a:defRPr>
            </a:pPr>
            <a:r>
              <a:t>NOW the greater of (i) the average monthly salary obtained by dividing the total salary of the police officer or firefighter during the 48 </a:t>
            </a:r>
            <a:r>
              <a:rPr i="1"/>
              <a:t>(was 96)</a:t>
            </a:r>
            <a:r>
              <a:t> consecutive months of service within the last 60 </a:t>
            </a:r>
            <a:r>
              <a:rPr i="1"/>
              <a:t>(was 120)</a:t>
            </a:r>
            <a:r>
              <a:t> months of service in which the total salary was the highest by the number of months of service in that period; or (2) the average monthly salary obtained by dividing the total salary of the police officer or firefighter during the 96 consecutive months of service within the last 120 months of service in which the total salary was the highest by the number of months of service in that period.</a:t>
            </a:r>
          </a:p>
        </p:txBody>
      </p:sp>
      <p:sp>
        <p:nvSpPr>
          <p:cNvPr id="300" name="Content Placeholder 3"/>
          <p:cNvSpPr txBox="1"/>
          <p:nvPr/>
        </p:nvSpPr>
        <p:spPr>
          <a:xfrm>
            <a:off x="7113682" y="2330824"/>
            <a:ext cx="4602288" cy="38461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2879" indent="-182879">
              <a:spcBef>
                <a:spcPts val="900"/>
              </a:spcBef>
              <a:buClr>
                <a:srgbClr val="262626"/>
              </a:buClr>
              <a:buSzPct val="100000"/>
              <a:buFont typeface="Garamond"/>
              <a:buChar char="◦"/>
              <a:defRPr sz="1600">
                <a:solidFill>
                  <a:srgbClr val="003E6C"/>
                </a:solidFill>
              </a:defRPr>
            </a:pPr>
            <a:r>
              <a:t>NOW annually increased by the lesser of (1) 3% of that amount, including all previous adjustments, or (2) the annual unadjusted percentage increase </a:t>
            </a:r>
            <a:r>
              <a:rPr i="1"/>
              <a:t>(previously, one half)</a:t>
            </a:r>
            <a:r>
              <a:t> (but not less than zero) in the consumer price index-urban for the 12 months ending with the September preceding each November 1, including all previous adjustments.</a:t>
            </a:r>
          </a:p>
        </p:txBody>
      </p:sp>
      <p:sp>
        <p:nvSpPr>
          <p:cNvPr id="301" name="Text Placeholder 4"/>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lgn="ctr">
              <a:lnSpc>
                <a:spcPct val="88000"/>
              </a:lnSpc>
              <a:buClrTx/>
              <a:buSzTx/>
              <a:buFontTx/>
              <a:buNone/>
              <a:defRPr sz="2500">
                <a:solidFill>
                  <a:srgbClr val="0070C4"/>
                </a:solidFill>
              </a:defRPr>
            </a:lvl1pPr>
          </a:lstStyle>
          <a:p>
            <a:pPr/>
            <a:r>
              <a:t>ALTERS THE FINAL AVERAGE SALARY CALCULATION</a:t>
            </a:r>
          </a:p>
        </p:txBody>
      </p:sp>
      <p:sp>
        <p:nvSpPr>
          <p:cNvPr id="302" name="Text Placeholder 6"/>
          <p:cNvSpPr/>
          <p:nvPr>
            <p:ph type="body" idx="14"/>
          </p:nvPr>
        </p:nvSpPr>
        <p:spPr>
          <a:prstGeom prst="rect">
            <a:avLst/>
          </a:prstGeom>
          <a:extLst>
            <a:ext uri="{C572A759-6A51-4108-AA02-DFA0A04FC94B}">
              <ma14:wrappingTextBoxFlag xmlns:ma14="http://schemas.microsoft.com/office/mac/drawingml/2011/main" val="1"/>
            </a:ext>
          </a:extLst>
        </p:spPr>
        <p:txBody>
          <a:bodyPr/>
          <a:lstStyle/>
          <a:p>
            <a:pPr marL="0" indent="0" algn="ctr" defTabSz="850391">
              <a:spcBef>
                <a:spcPts val="0"/>
              </a:spcBef>
              <a:buClrTx/>
              <a:buSzTx/>
              <a:buFontTx/>
              <a:buNone/>
              <a:defRPr sz="2232">
                <a:solidFill>
                  <a:srgbClr val="0070C4"/>
                </a:solidFill>
              </a:defRPr>
            </a:pPr>
            <a:r>
              <a:t>CHANGE TO SALARY CAP </a:t>
            </a:r>
          </a:p>
          <a:p>
            <a:pPr marL="0" indent="0" algn="ctr" defTabSz="850391">
              <a:spcBef>
                <a:spcPts val="0"/>
              </a:spcBef>
              <a:buClrTx/>
              <a:buSzTx/>
              <a:buFontTx/>
              <a:buNone/>
              <a:defRPr sz="2232">
                <a:solidFill>
                  <a:srgbClr val="0070C4"/>
                </a:solidFill>
              </a:defRPr>
            </a:pPr>
            <a:r>
              <a:t>FOR PENSIONABLE SALARY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itle 2"/>
          <p:cNvSpPr txBox="1"/>
          <p:nvPr>
            <p:ph type="title"/>
          </p:nvPr>
        </p:nvSpPr>
        <p:spPr>
          <a:xfrm>
            <a:off x="392625" y="390143"/>
            <a:ext cx="9955077" cy="1321324"/>
          </a:xfrm>
          <a:prstGeom prst="rect">
            <a:avLst/>
          </a:prstGeom>
        </p:spPr>
        <p:txBody>
          <a:bodyPr/>
          <a:lstStyle/>
          <a:p>
            <a:pPr algn="ctr">
              <a:defRPr sz="4400">
                <a:solidFill>
                  <a:srgbClr val="000000"/>
                </a:solidFill>
                <a:latin typeface="+mj-lt"/>
                <a:ea typeface="+mj-ea"/>
                <a:cs typeface="+mj-cs"/>
                <a:sym typeface="Century Gothic"/>
              </a:defRPr>
            </a:pPr>
            <a:r>
              <a:t>SURVIVOR PENSION </a:t>
            </a:r>
            <a:br/>
            <a:r>
              <a:t>CORRECTIVE LANGUAGE</a:t>
            </a:r>
          </a:p>
        </p:txBody>
      </p:sp>
      <p:sp>
        <p:nvSpPr>
          <p:cNvPr id="305" name="Text Placeholder 6"/>
          <p:cNvSpPr txBox="1"/>
          <p:nvPr>
            <p:ph type="body" idx="1"/>
          </p:nvPr>
        </p:nvSpPr>
        <p:spPr>
          <a:xfrm>
            <a:off x="392623" y="1525969"/>
            <a:ext cx="10115223" cy="4588510"/>
          </a:xfrm>
          <a:prstGeom prst="rect">
            <a:avLst/>
          </a:prstGeom>
        </p:spPr>
        <p:txBody>
          <a:bodyPr/>
          <a:lstStyle>
            <a:lvl1pPr algn="ctr">
              <a:spcBef>
                <a:spcPts val="0"/>
              </a:spcBef>
              <a:defRPr sz="2800">
                <a:solidFill>
                  <a:srgbClr val="D6AF07"/>
                </a:solidFill>
                <a:latin typeface="Times New Roman"/>
                <a:ea typeface="Times New Roman"/>
                <a:cs typeface="Times New Roman"/>
                <a:sym typeface="Times New Roman"/>
              </a:defRPr>
            </a:lvl1pPr>
          </a:lstStyle>
          <a:p>
            <a:pPr/>
            <a:r>
              <a:t> </a:t>
            </a:r>
          </a:p>
        </p:txBody>
      </p:sp>
      <p:sp>
        <p:nvSpPr>
          <p:cNvPr id="306" name="Content Placeholder 3"/>
          <p:cNvSpPr txBox="1"/>
          <p:nvPr/>
        </p:nvSpPr>
        <p:spPr>
          <a:xfrm>
            <a:off x="545591" y="1926335"/>
            <a:ext cx="9756390" cy="438410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2879" indent="-182879">
              <a:lnSpc>
                <a:spcPct val="110000"/>
              </a:lnSpc>
              <a:spcBef>
                <a:spcPts val="900"/>
              </a:spcBef>
              <a:buClr>
                <a:srgbClr val="262626"/>
              </a:buClr>
              <a:buSzPct val="100000"/>
              <a:buChar char="➢"/>
              <a:defRPr b="1" sz="2000">
                <a:solidFill>
                  <a:srgbClr val="003E6C"/>
                </a:solidFill>
              </a:defRPr>
            </a:pPr>
            <a:r>
              <a:t>Survivors of Tier II members</a:t>
            </a:r>
            <a:r>
              <a:rPr b="0"/>
              <a:t> shall be entitled to a benefit in an amount that is equal to the greater of (</a:t>
            </a:r>
            <a:r>
              <a:rPr b="0" i="1"/>
              <a:t>new</a:t>
            </a:r>
            <a:r>
              <a:rPr b="0"/>
              <a:t>) (1) 54% of the firefighter’s monthly salary at the date of death </a:t>
            </a:r>
            <a:r>
              <a:rPr b="0" i="1"/>
              <a:t>(new)</a:t>
            </a:r>
            <a:r>
              <a:rPr b="0"/>
              <a:t>, or (2) 66 2/3% of the firefighter’s earned pension at the date of death.</a:t>
            </a:r>
            <a:endParaRPr sz="1500"/>
          </a:p>
          <a:p>
            <a:pPr marL="182879" indent="-182879">
              <a:lnSpc>
                <a:spcPct val="110000"/>
              </a:lnSpc>
              <a:spcBef>
                <a:spcPts val="900"/>
              </a:spcBef>
              <a:buClr>
                <a:srgbClr val="262626"/>
              </a:buClr>
              <a:buSzPct val="100000"/>
              <a:buChar char="➢"/>
              <a:defRPr sz="2000">
                <a:solidFill>
                  <a:srgbClr val="003E6C"/>
                </a:solidFill>
              </a:defRPr>
            </a:pPr>
            <a:r>
              <a:t>If there is a surviving spouse, 12% of monthly salary shall be granted to the guardian of any minor children until age 18. Upon death of surviving spouse leaving minor children, or upon death of firefighter leaving minor children by no surviving spouse, 20% of monthly salary shall be granted to the guardian of each such child until age 18.  Total pension provided shall not exceed 75% of the monthly salary of the deceased firefighter under most circumstances.</a:t>
            </a:r>
            <a:endParaRPr sz="1500"/>
          </a:p>
          <a:p>
            <a:pPr marL="182879" indent="-182879">
              <a:lnSpc>
                <a:spcPct val="110000"/>
              </a:lnSpc>
              <a:spcBef>
                <a:spcPts val="900"/>
              </a:spcBef>
              <a:buClr>
                <a:srgbClr val="262626"/>
              </a:buClr>
              <a:buSzPct val="100000"/>
              <a:buChar char="➢"/>
              <a:defRPr b="1" sz="2000">
                <a:solidFill>
                  <a:srgbClr val="003E6C"/>
                </a:solidFill>
              </a:defRPr>
            </a:pPr>
            <a:r>
              <a:t>PARITY</a:t>
            </a:r>
            <a:r>
              <a:rPr b="0"/>
              <a:t> with Tier I—retroactive application.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xfrm>
            <a:off x="1066800" y="642594"/>
            <a:ext cx="10058400" cy="1504988"/>
          </a:xfrm>
          <a:prstGeom prst="rect">
            <a:avLst/>
          </a:prstGeom>
        </p:spPr>
        <p:txBody>
          <a:bodyPr/>
          <a:lstStyle/>
          <a:p>
            <a:pPr algn="ctr" defTabSz="841247">
              <a:defRPr sz="3312"/>
            </a:pPr>
            <a:r>
              <a:t>HOW DID WE GET HERE?</a:t>
            </a:r>
            <a:br/>
            <a:br/>
            <a:r>
              <a:t>A BRIEF HISTORY</a:t>
            </a:r>
          </a:p>
        </p:txBody>
      </p:sp>
      <p:grpSp>
        <p:nvGrpSpPr>
          <p:cNvPr id="211" name="Content Placeholder 2"/>
          <p:cNvGrpSpPr/>
          <p:nvPr/>
        </p:nvGrpSpPr>
        <p:grpSpPr>
          <a:xfrm>
            <a:off x="1683749" y="2736268"/>
            <a:ext cx="8824500" cy="1818563"/>
            <a:chOff x="0" y="0"/>
            <a:chExt cx="8824499" cy="1818562"/>
          </a:xfrm>
        </p:grpSpPr>
        <p:sp>
          <p:nvSpPr>
            <p:cNvPr id="205"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06" name="Rectangle"/>
            <p:cNvSpPr/>
            <p:nvPr/>
          </p:nvSpPr>
          <p:spPr>
            <a:xfrm>
              <a:off x="270885" y="307390"/>
              <a:ext cx="1276792" cy="1203783"/>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07" name="Circle"/>
            <p:cNvSpPr/>
            <p:nvPr/>
          </p:nvSpPr>
          <p:spPr>
            <a:xfrm>
              <a:off x="3502968" y="0"/>
              <a:ext cx="1818563" cy="1818563"/>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08" name="Rectangle"/>
            <p:cNvSpPr/>
            <p:nvPr/>
          </p:nvSpPr>
          <p:spPr>
            <a:xfrm>
              <a:off x="3771887" y="290612"/>
              <a:ext cx="1280727" cy="12373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09" name="Circle"/>
            <p:cNvSpPr/>
            <p:nvPr/>
          </p:nvSpPr>
          <p:spPr>
            <a:xfrm>
              <a:off x="7005937" y="0"/>
              <a:ext cx="1818563" cy="1818563"/>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10" name="Rectangle"/>
            <p:cNvSpPr/>
            <p:nvPr/>
          </p:nvSpPr>
          <p:spPr>
            <a:xfrm>
              <a:off x="7329949" y="290612"/>
              <a:ext cx="1170539" cy="1237340"/>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xfrm>
            <a:off x="1066800" y="642594"/>
            <a:ext cx="10058400" cy="1504988"/>
          </a:xfrm>
          <a:prstGeom prst="rect">
            <a:avLst/>
          </a:prstGeom>
        </p:spPr>
        <p:txBody>
          <a:bodyPr/>
          <a:lstStyle/>
          <a:p>
            <a:pPr algn="ctr">
              <a:defRPr>
                <a:solidFill>
                  <a:srgbClr val="000000"/>
                </a:solidFill>
              </a:defRPr>
            </a:pPr>
            <a:r>
              <a:t>What Powers are Granted to </a:t>
            </a:r>
            <a:br/>
            <a:r>
              <a:t>the New Board</a:t>
            </a:r>
          </a:p>
        </p:txBody>
      </p:sp>
      <p:grpSp>
        <p:nvGrpSpPr>
          <p:cNvPr id="315" name="Content Placeholder 2"/>
          <p:cNvGrpSpPr/>
          <p:nvPr/>
        </p:nvGrpSpPr>
        <p:grpSpPr>
          <a:xfrm>
            <a:off x="1683749" y="2780468"/>
            <a:ext cx="8824500" cy="1818563"/>
            <a:chOff x="0" y="0"/>
            <a:chExt cx="8824499" cy="1818562"/>
          </a:xfrm>
        </p:grpSpPr>
        <p:sp>
          <p:nvSpPr>
            <p:cNvPr id="309"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310" name="Rectangle"/>
            <p:cNvSpPr/>
            <p:nvPr/>
          </p:nvSpPr>
          <p:spPr>
            <a:xfrm>
              <a:off x="270885" y="307390"/>
              <a:ext cx="1276792" cy="1203783"/>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311" name="Circle"/>
            <p:cNvSpPr/>
            <p:nvPr/>
          </p:nvSpPr>
          <p:spPr>
            <a:xfrm>
              <a:off x="3502968" y="0"/>
              <a:ext cx="1818563" cy="1818563"/>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312" name="Rectangle"/>
            <p:cNvSpPr/>
            <p:nvPr/>
          </p:nvSpPr>
          <p:spPr>
            <a:xfrm>
              <a:off x="3771887" y="290612"/>
              <a:ext cx="1280727" cy="12373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313" name="Circle"/>
            <p:cNvSpPr/>
            <p:nvPr/>
          </p:nvSpPr>
          <p:spPr>
            <a:xfrm>
              <a:off x="7005937" y="0"/>
              <a:ext cx="1818563" cy="1818563"/>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314" name="Rectangle"/>
            <p:cNvSpPr/>
            <p:nvPr/>
          </p:nvSpPr>
          <p:spPr>
            <a:xfrm>
              <a:off x="7267302" y="346649"/>
              <a:ext cx="1281310" cy="1178688"/>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Title 21"/>
          <p:cNvSpPr txBox="1"/>
          <p:nvPr>
            <p:ph type="title"/>
          </p:nvPr>
        </p:nvSpPr>
        <p:spPr>
          <a:prstGeom prst="rect">
            <a:avLst/>
          </a:prstGeom>
        </p:spPr>
        <p:txBody>
          <a:bodyPr/>
          <a:lstStyle>
            <a:lvl1pPr algn="ctr">
              <a:defRPr sz="4800">
                <a:solidFill>
                  <a:srgbClr val="000000"/>
                </a:solidFill>
                <a:latin typeface="+mj-lt"/>
                <a:ea typeface="+mj-ea"/>
                <a:cs typeface="+mj-cs"/>
                <a:sym typeface="Century Gothic"/>
              </a:defRPr>
            </a:lvl1pPr>
          </a:lstStyle>
          <a:p>
            <a:pPr/>
            <a:r>
              <a:t>TWO boards are created</a:t>
            </a:r>
          </a:p>
        </p:txBody>
      </p:sp>
      <p:sp>
        <p:nvSpPr>
          <p:cNvPr id="318" name="Content Placeholder 2"/>
          <p:cNvSpPr txBox="1"/>
          <p:nvPr>
            <p:ph type="body" sz="half" idx="1"/>
          </p:nvPr>
        </p:nvSpPr>
        <p:spPr>
          <a:xfrm>
            <a:off x="1627321" y="2112659"/>
            <a:ext cx="4693728" cy="4229148"/>
          </a:xfrm>
          <a:prstGeom prst="rect">
            <a:avLst/>
          </a:prstGeom>
        </p:spPr>
        <p:txBody>
          <a:bodyPr/>
          <a:lstStyle/>
          <a:p>
            <a:pPr>
              <a:lnSpc>
                <a:spcPct val="90000"/>
              </a:lnSpc>
              <a:defRPr sz="2200">
                <a:solidFill>
                  <a:srgbClr val="003E6C"/>
                </a:solidFill>
              </a:defRPr>
            </a:pPr>
            <a:r>
              <a:t>Nine-member board appointed by the Governor.</a:t>
            </a:r>
            <a:endParaRPr sz="1400"/>
          </a:p>
          <a:p>
            <a:pPr>
              <a:lnSpc>
                <a:spcPct val="90000"/>
              </a:lnSpc>
              <a:defRPr sz="2200">
                <a:solidFill>
                  <a:srgbClr val="003E6C"/>
                </a:solidFill>
              </a:defRPr>
            </a:pPr>
            <a:r>
              <a:t>Split among municipal, labor, and active participants &amp; beneficiaries.</a:t>
            </a:r>
            <a:endParaRPr sz="1400"/>
          </a:p>
          <a:p>
            <a:pPr>
              <a:lnSpc>
                <a:spcPct val="90000"/>
              </a:lnSpc>
              <a:defRPr sz="2200">
                <a:solidFill>
                  <a:srgbClr val="003E6C"/>
                </a:solidFill>
              </a:defRPr>
            </a:pPr>
            <a:r>
              <a:t>Only serve until the Permanent Board members are elected and qualified.</a:t>
            </a:r>
            <a:endParaRPr sz="1400"/>
          </a:p>
          <a:p>
            <a:pPr>
              <a:lnSpc>
                <a:spcPct val="90000"/>
              </a:lnSpc>
              <a:defRPr sz="2200">
                <a:solidFill>
                  <a:srgbClr val="003E6C"/>
                </a:solidFill>
              </a:defRPr>
            </a:pPr>
            <a:r>
              <a:t>Responsible for administering the elections for permanent board.  Must occur no later than January 1, 2021.</a:t>
            </a:r>
          </a:p>
        </p:txBody>
      </p:sp>
      <p:sp>
        <p:nvSpPr>
          <p:cNvPr id="319" name="Content Placeholder 15"/>
          <p:cNvSpPr txBox="1"/>
          <p:nvPr/>
        </p:nvSpPr>
        <p:spPr>
          <a:xfrm>
            <a:off x="7113682" y="2112659"/>
            <a:ext cx="4602288" cy="406430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77393" indent="-177393" defTabSz="886968">
              <a:lnSpc>
                <a:spcPct val="90000"/>
              </a:lnSpc>
              <a:spcBef>
                <a:spcPts val="800"/>
              </a:spcBef>
              <a:buClr>
                <a:srgbClr val="262626"/>
              </a:buClr>
              <a:buSzPct val="100000"/>
              <a:buFont typeface="Garamond"/>
              <a:buChar char="◦"/>
              <a:defRPr sz="2328">
                <a:solidFill>
                  <a:srgbClr val="003E6C"/>
                </a:solidFill>
              </a:defRPr>
            </a:pPr>
            <a:r>
              <a:t>Nine-member board elected among specified subsets of membership groups.</a:t>
            </a:r>
            <a:endParaRPr sz="1552"/>
          </a:p>
          <a:p>
            <a:pPr marL="177393" indent="-177393" defTabSz="886968">
              <a:lnSpc>
                <a:spcPct val="90000"/>
              </a:lnSpc>
              <a:spcBef>
                <a:spcPts val="800"/>
              </a:spcBef>
              <a:buClr>
                <a:srgbClr val="262626"/>
              </a:buClr>
              <a:buSzPct val="100000"/>
              <a:buFont typeface="Garamond"/>
              <a:buChar char="◦"/>
              <a:defRPr sz="2328">
                <a:solidFill>
                  <a:srgbClr val="003E6C"/>
                </a:solidFill>
              </a:defRPr>
            </a:pPr>
            <a:r>
              <a:t>Split among municipal, labor, active participants &amp; beneficiaries.</a:t>
            </a:r>
            <a:endParaRPr sz="1552"/>
          </a:p>
          <a:p>
            <a:pPr marL="177393" indent="-177393" defTabSz="886968">
              <a:lnSpc>
                <a:spcPct val="90000"/>
              </a:lnSpc>
              <a:spcBef>
                <a:spcPts val="800"/>
              </a:spcBef>
              <a:buClr>
                <a:srgbClr val="262626"/>
              </a:buClr>
              <a:buSzPct val="100000"/>
              <a:buFont typeface="Garamond"/>
              <a:buChar char="◦"/>
              <a:defRPr sz="2328">
                <a:solidFill>
                  <a:srgbClr val="003E6C"/>
                </a:solidFill>
              </a:defRPr>
            </a:pPr>
            <a:r>
              <a:t>Initial board will serve staggered terms of either two or four years in length.</a:t>
            </a:r>
            <a:endParaRPr sz="1552"/>
          </a:p>
          <a:p>
            <a:pPr marL="177393" indent="-177393" defTabSz="886968">
              <a:lnSpc>
                <a:spcPct val="90000"/>
              </a:lnSpc>
              <a:spcBef>
                <a:spcPts val="800"/>
              </a:spcBef>
              <a:buClr>
                <a:srgbClr val="262626"/>
              </a:buClr>
              <a:buSzPct val="100000"/>
              <a:buFont typeface="Garamond"/>
              <a:buChar char="◦"/>
              <a:defRPr sz="2328">
                <a:solidFill>
                  <a:srgbClr val="003E6C"/>
                </a:solidFill>
              </a:defRPr>
            </a:pPr>
            <a:r>
              <a:t>Vacancies filled in same manner for unexpired terms.</a:t>
            </a:r>
          </a:p>
        </p:txBody>
      </p:sp>
      <p:sp>
        <p:nvSpPr>
          <p:cNvPr id="320" name="Text Placeholder 16"/>
          <p:cNvSpPr/>
          <p:nvPr>
            <p:ph type="body" idx="13"/>
          </p:nvPr>
        </p:nvSpPr>
        <p:spPr>
          <a:xfrm>
            <a:off x="1627321" y="1468740"/>
            <a:ext cx="4672157" cy="517376"/>
          </a:xfrm>
          <a:prstGeom prst="rect">
            <a:avLst/>
          </a:prstGeom>
          <a:extLst>
            <a:ext uri="{C572A759-6A51-4108-AA02-DFA0A04FC94B}">
              <ma14:wrappingTextBoxFlag xmlns:ma14="http://schemas.microsoft.com/office/mac/drawingml/2011/main" val="1"/>
            </a:ext>
          </a:extLst>
        </p:spPr>
        <p:txBody>
          <a:bodyPr/>
          <a:lstStyle/>
          <a:p>
            <a:pPr marL="0" indent="0" algn="ctr">
              <a:buClrTx/>
              <a:buSzTx/>
              <a:buFontTx/>
              <a:buNone/>
              <a:defRPr b="1" sz="2200">
                <a:solidFill>
                  <a:srgbClr val="0070C4"/>
                </a:solidFill>
              </a:defRPr>
            </a:pPr>
            <a:r>
              <a:t>TRANSITION BOARD</a:t>
            </a:r>
            <a:r>
              <a:rPr sz="2500">
                <a:solidFill>
                  <a:srgbClr val="000000"/>
                </a:solidFill>
                <a:latin typeface="Speak Pro"/>
                <a:ea typeface="Speak Pro"/>
                <a:cs typeface="Speak Pro"/>
                <a:sym typeface="Speak Pro"/>
              </a:rPr>
              <a:t>	</a:t>
            </a:r>
          </a:p>
        </p:txBody>
      </p:sp>
      <p:sp>
        <p:nvSpPr>
          <p:cNvPr id="321" name="Text Placeholder 6"/>
          <p:cNvSpPr/>
          <p:nvPr>
            <p:ph type="body" idx="14"/>
          </p:nvPr>
        </p:nvSpPr>
        <p:spPr>
          <a:xfrm>
            <a:off x="7067963" y="1468740"/>
            <a:ext cx="4695166" cy="517376"/>
          </a:xfrm>
          <a:prstGeom prst="rect">
            <a:avLst/>
          </a:prstGeom>
          <a:extLst>
            <a:ext uri="{C572A759-6A51-4108-AA02-DFA0A04FC94B}">
              <ma14:wrappingTextBoxFlag xmlns:ma14="http://schemas.microsoft.com/office/mac/drawingml/2011/main" val="1"/>
            </a:ext>
          </a:extLst>
        </p:spPr>
        <p:txBody>
          <a:bodyPr/>
          <a:lstStyle>
            <a:lvl1pPr marL="0" indent="0" algn="ctr">
              <a:buClrTx/>
              <a:buSzTx/>
              <a:buFontTx/>
              <a:buNone/>
              <a:defRPr b="1" sz="2400">
                <a:solidFill>
                  <a:srgbClr val="0070C4"/>
                </a:solidFill>
              </a:defRPr>
            </a:lvl1pPr>
          </a:lstStyle>
          <a:p>
            <a:pPr/>
            <a:r>
              <a:t>PERMANENT BOARD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Title 1"/>
          <p:cNvSpPr txBox="1"/>
          <p:nvPr>
            <p:ph type="title"/>
          </p:nvPr>
        </p:nvSpPr>
        <p:spPr>
          <a:xfrm>
            <a:off x="7189851" y="480360"/>
            <a:ext cx="4636390" cy="2262840"/>
          </a:xfrm>
          <a:prstGeom prst="rect">
            <a:avLst/>
          </a:prstGeom>
        </p:spPr>
        <p:txBody>
          <a:bodyPr/>
          <a:lstStyle/>
          <a:p>
            <a:pPr algn="ctr">
              <a:defRPr>
                <a:latin typeface="Bookman Old Style"/>
                <a:ea typeface="Bookman Old Style"/>
                <a:cs typeface="Bookman Old Style"/>
                <a:sym typeface="Bookman Old Style"/>
              </a:defRPr>
            </a:pPr>
            <a:r>
              <a:t> </a:t>
            </a:r>
            <a:r>
              <a:rPr>
                <a:solidFill>
                  <a:srgbClr val="000000"/>
                </a:solidFill>
                <a:latin typeface="+mj-lt"/>
                <a:ea typeface="+mj-ea"/>
                <a:cs typeface="+mj-cs"/>
                <a:sym typeface="Century Gothic"/>
              </a:rPr>
              <a:t>fpif BOARD </a:t>
            </a:r>
            <a:br>
              <a:rPr>
                <a:solidFill>
                  <a:srgbClr val="000000"/>
                </a:solidFill>
                <a:latin typeface="+mj-lt"/>
                <a:ea typeface="+mj-ea"/>
                <a:cs typeface="+mj-cs"/>
                <a:sym typeface="Century Gothic"/>
              </a:rPr>
            </a:br>
            <a:r>
              <a:rPr>
                <a:solidFill>
                  <a:srgbClr val="000000"/>
                </a:solidFill>
                <a:latin typeface="+mj-lt"/>
                <a:ea typeface="+mj-ea"/>
                <a:cs typeface="+mj-cs"/>
                <a:sym typeface="Century Gothic"/>
              </a:rPr>
              <a:t>MEMBER</a:t>
            </a:r>
            <a:br>
              <a:rPr>
                <a:solidFill>
                  <a:srgbClr val="000000"/>
                </a:solidFill>
                <a:latin typeface="+mj-lt"/>
                <a:ea typeface="+mj-ea"/>
                <a:cs typeface="+mj-cs"/>
                <a:sym typeface="Century Gothic"/>
              </a:rPr>
            </a:br>
            <a:r>
              <a:rPr>
                <a:solidFill>
                  <a:srgbClr val="000000"/>
                </a:solidFill>
                <a:latin typeface="+mj-lt"/>
                <a:ea typeface="+mj-ea"/>
                <a:cs typeface="+mj-cs"/>
                <a:sym typeface="Century Gothic"/>
              </a:rPr>
              <a:t>REQUIREMENTS</a:t>
            </a:r>
          </a:p>
        </p:txBody>
      </p:sp>
      <p:sp>
        <p:nvSpPr>
          <p:cNvPr id="324" name="Text Placeholder 2"/>
          <p:cNvSpPr txBox="1"/>
          <p:nvPr>
            <p:ph type="body" sz="half" idx="1"/>
          </p:nvPr>
        </p:nvSpPr>
        <p:spPr>
          <a:xfrm>
            <a:off x="1645241" y="999744"/>
            <a:ext cx="5109127" cy="5279138"/>
          </a:xfrm>
          <a:prstGeom prst="rect">
            <a:avLst/>
          </a:prstGeom>
        </p:spPr>
        <p:txBody>
          <a:bodyPr/>
          <a:lstStyle/>
          <a:p>
            <a:pPr marL="457200" indent="-457200">
              <a:lnSpc>
                <a:spcPct val="90000"/>
              </a:lnSpc>
              <a:buClr>
                <a:srgbClr val="262626"/>
              </a:buClr>
              <a:buSzPct val="100000"/>
              <a:buChar char="➢"/>
              <a:defRPr sz="2900">
                <a:solidFill>
                  <a:srgbClr val="003E6C"/>
                </a:solidFill>
              </a:defRPr>
            </a:pPr>
            <a:r>
              <a:t>Oath of office taken before the IL Secretary of State</a:t>
            </a:r>
            <a:endParaRPr sz="1200"/>
          </a:p>
          <a:p>
            <a:pPr marL="457200" indent="-457200">
              <a:lnSpc>
                <a:spcPct val="90000"/>
              </a:lnSpc>
              <a:buClr>
                <a:srgbClr val="262626"/>
              </a:buClr>
              <a:buSzPct val="100000"/>
              <a:buChar char="➢"/>
              <a:defRPr sz="2900">
                <a:solidFill>
                  <a:srgbClr val="003E6C"/>
                </a:solidFill>
              </a:defRPr>
            </a:pPr>
            <a:r>
              <a:t>Must be bonded</a:t>
            </a:r>
            <a:endParaRPr sz="1200"/>
          </a:p>
          <a:p>
            <a:pPr marL="457200" indent="-457200">
              <a:lnSpc>
                <a:spcPct val="90000"/>
              </a:lnSpc>
              <a:buClr>
                <a:srgbClr val="262626"/>
              </a:buClr>
              <a:buSzPct val="100000"/>
              <a:buChar char="➢"/>
              <a:defRPr sz="2900">
                <a:solidFill>
                  <a:srgbClr val="003E6C"/>
                </a:solidFill>
              </a:defRPr>
            </a:pPr>
            <a:r>
              <a:t>No conflicts of interest</a:t>
            </a:r>
            <a:endParaRPr sz="1200"/>
          </a:p>
          <a:p>
            <a:pPr marL="457200" indent="-457200">
              <a:lnSpc>
                <a:spcPct val="90000"/>
              </a:lnSpc>
              <a:buClr>
                <a:srgbClr val="262626"/>
              </a:buClr>
              <a:buSzPct val="100000"/>
              <a:buChar char="➢"/>
              <a:defRPr sz="2900">
                <a:solidFill>
                  <a:srgbClr val="003E6C"/>
                </a:solidFill>
              </a:defRPr>
            </a:pPr>
            <a:r>
              <a:t>No salary, but may be reimbursed for travel</a:t>
            </a:r>
            <a:endParaRPr sz="1200"/>
          </a:p>
          <a:p>
            <a:pPr marL="457200" indent="-457200">
              <a:lnSpc>
                <a:spcPct val="90000"/>
              </a:lnSpc>
              <a:buClr>
                <a:srgbClr val="262626"/>
              </a:buClr>
              <a:buSzPct val="100000"/>
              <a:buChar char="➢"/>
              <a:defRPr sz="2900">
                <a:solidFill>
                  <a:srgbClr val="003E6C"/>
                </a:solidFill>
              </a:defRPr>
            </a:pPr>
            <a:r>
              <a:t>Active firefighter members must be provided paid time off by employers</a:t>
            </a:r>
          </a:p>
        </p:txBody>
      </p:sp>
      <p:grpSp>
        <p:nvGrpSpPr>
          <p:cNvPr id="327" name="Picture 13"/>
          <p:cNvGrpSpPr/>
          <p:nvPr/>
        </p:nvGrpSpPr>
        <p:grpSpPr>
          <a:xfrm>
            <a:off x="7573326" y="3248786"/>
            <a:ext cx="3862769" cy="2893349"/>
            <a:chOff x="0" y="0"/>
            <a:chExt cx="3862768" cy="2893348"/>
          </a:xfrm>
        </p:grpSpPr>
        <p:sp>
          <p:nvSpPr>
            <p:cNvPr id="325" name="Shape"/>
            <p:cNvSpPr/>
            <p:nvPr/>
          </p:nvSpPr>
          <p:spPr>
            <a:xfrm>
              <a:off x="0" y="-1"/>
              <a:ext cx="3862769" cy="28933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623" y="0"/>
                    <a:pt x="1390" y="0"/>
                  </a:cubicBezTo>
                  <a:lnTo>
                    <a:pt x="20210" y="0"/>
                  </a:lnTo>
                  <a:lnTo>
                    <a:pt x="20210" y="0"/>
                  </a:lnTo>
                  <a:cubicBezTo>
                    <a:pt x="20977" y="0"/>
                    <a:pt x="21600" y="831"/>
                    <a:pt x="21600" y="1856"/>
                  </a:cubicBezTo>
                  <a:lnTo>
                    <a:pt x="21600" y="19744"/>
                  </a:lnTo>
                  <a:lnTo>
                    <a:pt x="21600" y="19744"/>
                  </a:lnTo>
                  <a:cubicBezTo>
                    <a:pt x="21600" y="20769"/>
                    <a:pt x="20977" y="21600"/>
                    <a:pt x="20210" y="21600"/>
                  </a:cubicBezTo>
                  <a:lnTo>
                    <a:pt x="1390" y="21600"/>
                  </a:lnTo>
                  <a:lnTo>
                    <a:pt x="1390" y="21600"/>
                  </a:lnTo>
                  <a:cubicBezTo>
                    <a:pt x="623"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326" name="image27.jpeg" descr="image27.jpeg"/>
            <p:cNvPicPr>
              <a:picLocks noChangeAspect="1"/>
            </p:cNvPicPr>
            <p:nvPr/>
          </p:nvPicPr>
          <p:blipFill>
            <a:blip r:embed="rId2">
              <a:extLst/>
            </a:blip>
            <a:srcRect l="0" t="0" r="0" b="4"/>
            <a:stretch>
              <a:fillRect/>
            </a:stretch>
          </p:blipFill>
          <p:spPr>
            <a:xfrm>
              <a:off x="0" y="0"/>
              <a:ext cx="3862769" cy="28932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91" y="0"/>
                  </a:moveTo>
                  <a:cubicBezTo>
                    <a:pt x="624" y="0"/>
                    <a:pt x="0" y="833"/>
                    <a:pt x="0" y="1858"/>
                  </a:cubicBezTo>
                  <a:lnTo>
                    <a:pt x="0" y="19745"/>
                  </a:lnTo>
                  <a:cubicBezTo>
                    <a:pt x="0" y="20770"/>
                    <a:pt x="624" y="21600"/>
                    <a:pt x="1391" y="21600"/>
                  </a:cubicBezTo>
                  <a:lnTo>
                    <a:pt x="20209" y="21600"/>
                  </a:lnTo>
                  <a:cubicBezTo>
                    <a:pt x="20976" y="21600"/>
                    <a:pt x="21600" y="20770"/>
                    <a:pt x="21600" y="19745"/>
                  </a:cubicBezTo>
                  <a:lnTo>
                    <a:pt x="21600" y="1858"/>
                  </a:lnTo>
                  <a:cubicBezTo>
                    <a:pt x="21600" y="833"/>
                    <a:pt x="20976" y="0"/>
                    <a:pt x="20209" y="0"/>
                  </a:cubicBezTo>
                  <a:lnTo>
                    <a:pt x="1391" y="0"/>
                  </a:lnTo>
                  <a:close/>
                </a:path>
              </a:pathLst>
            </a:custGeom>
            <a:ln w="12700" cap="flat">
              <a:noFill/>
              <a:miter lim="400000"/>
            </a:ln>
            <a:effectLst>
              <a:outerShdw sx="100000" sy="100000" kx="0" ky="0" algn="b" rotWithShape="0" blurRad="50800" dist="38100" dir="2700000">
                <a:srgbClr val="000000">
                  <a:alpha val="40000"/>
                </a:srgbClr>
              </a:outerShdw>
              <a:reflection blurRad="0" stA="38000" stPos="0" endA="0" endPos="40000" dist="0" dir="5400000" fadeDir="5400000" sx="100000" sy="-100000" kx="0" ky="0" algn="bl" rotWithShape="0"/>
            </a:effectLst>
          </p:spPr>
        </p:pic>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TRANSITION BOARD DUTIES</a:t>
            </a:r>
          </a:p>
        </p:txBody>
      </p:sp>
      <p:sp>
        <p:nvSpPr>
          <p:cNvPr id="330" name="Text Placeholder 6"/>
          <p:cNvSpPr txBox="1"/>
          <p:nvPr>
            <p:ph type="body" idx="1"/>
          </p:nvPr>
        </p:nvSpPr>
        <p:spPr>
          <a:xfrm>
            <a:off x="1627321" y="1507065"/>
            <a:ext cx="9709272" cy="4849285"/>
          </a:xfrm>
          <a:prstGeom prst="rect">
            <a:avLst/>
          </a:prstGeom>
        </p:spPr>
        <p:txBody>
          <a:bodyPr/>
          <a:lstStyle/>
          <a:p>
            <a:pPr marL="342900" indent="-342900" algn="just">
              <a:spcBef>
                <a:spcPts val="0"/>
              </a:spcBef>
              <a:buClr>
                <a:srgbClr val="262626"/>
              </a:buClr>
              <a:buSzPct val="100000"/>
              <a:buChar char="➢"/>
              <a:defRPr sz="2800">
                <a:solidFill>
                  <a:srgbClr val="003E6C"/>
                </a:solidFill>
              </a:defRPr>
            </a:pPr>
            <a:r>
              <a:t>Select a Chairperson who will serve for the duration of the transition period.</a:t>
            </a:r>
          </a:p>
          <a:p>
            <a:pPr algn="just">
              <a:spcBef>
                <a:spcPts val="0"/>
              </a:spcBef>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Must appoint an interim Executive Director no later than 2 months after the transition board is appointed.</a:t>
            </a:r>
          </a:p>
          <a:p>
            <a:pPr lvl="1" marL="800100" indent="-342900" algn="just">
              <a:spcBef>
                <a:spcPts val="0"/>
              </a:spcBef>
              <a:buClr>
                <a:srgbClr val="262626"/>
              </a:buClr>
              <a:buSzPct val="100000"/>
              <a:buChar char="➢"/>
              <a:defRPr sz="2800">
                <a:solidFill>
                  <a:srgbClr val="003E6C"/>
                </a:solidFill>
              </a:defRPr>
            </a:pPr>
            <a:r>
              <a:t>+/- March 31, 2020</a:t>
            </a:r>
          </a:p>
          <a:p>
            <a:pPr lvl="1" marL="800100" indent="-342900" algn="just">
              <a:spcBef>
                <a:spcPts val="0"/>
              </a:spcBef>
              <a:buClr>
                <a:srgbClr val="262626"/>
              </a:buClr>
              <a:buSzPct val="100000"/>
              <a:buChar char="➢"/>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As soon as practicable, the board and DOI shall jointly audit the investment assets of each local fund to determine a certified asset list for each fund using a CPA firm engaged by the board.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TRANSITION BOARD DUTIES</a:t>
            </a:r>
          </a:p>
        </p:txBody>
      </p:sp>
      <p:sp>
        <p:nvSpPr>
          <p:cNvPr id="333" name="Text Placeholder 6"/>
          <p:cNvSpPr txBox="1"/>
          <p:nvPr>
            <p:ph type="body" idx="1"/>
          </p:nvPr>
        </p:nvSpPr>
        <p:spPr>
          <a:xfrm>
            <a:off x="1627321" y="1507065"/>
            <a:ext cx="9709272" cy="4849285"/>
          </a:xfrm>
          <a:prstGeom prst="rect">
            <a:avLst/>
          </a:prstGeom>
        </p:spPr>
        <p:txBody>
          <a:bodyPr/>
          <a:lstStyle/>
          <a:p>
            <a:pPr marL="342900" indent="-342900" algn="just">
              <a:lnSpc>
                <a:spcPct val="90000"/>
              </a:lnSpc>
              <a:spcBef>
                <a:spcPts val="0"/>
              </a:spcBef>
              <a:buClr>
                <a:srgbClr val="262626"/>
              </a:buClr>
              <a:buSzPct val="100000"/>
              <a:buChar char="➢"/>
              <a:defRPr sz="2500">
                <a:solidFill>
                  <a:srgbClr val="003E6C"/>
                </a:solidFill>
              </a:defRPr>
            </a:pPr>
            <a:r>
              <a:t>Adopt the first annual budget.</a:t>
            </a:r>
            <a:endParaRPr sz="1400"/>
          </a:p>
          <a:p>
            <a:pPr marL="342900" indent="-342900" algn="just">
              <a:lnSpc>
                <a:spcPct val="90000"/>
              </a:lnSpc>
              <a:spcBef>
                <a:spcPts val="0"/>
              </a:spcBef>
              <a:buClr>
                <a:srgbClr val="262626"/>
              </a:buClr>
              <a:buSzPct val="100000"/>
              <a:buChar char="➢"/>
              <a:defRPr sz="2800">
                <a:solidFill>
                  <a:srgbClr val="003E6C"/>
                </a:solidFill>
              </a:defRPr>
            </a:pPr>
          </a:p>
          <a:p>
            <a:pPr marL="342900" indent="-342900" algn="just">
              <a:lnSpc>
                <a:spcPct val="90000"/>
              </a:lnSpc>
              <a:spcBef>
                <a:spcPts val="0"/>
              </a:spcBef>
              <a:buClr>
                <a:srgbClr val="262626"/>
              </a:buClr>
              <a:buSzPct val="100000"/>
              <a:buChar char="➢"/>
              <a:defRPr sz="2500">
                <a:solidFill>
                  <a:srgbClr val="003E6C"/>
                </a:solidFill>
              </a:defRPr>
            </a:pPr>
            <a:r>
              <a:t>May hire external legal counsel and independent auditing firm as well as investment professionals “as may be desirable” to assist in transition.</a:t>
            </a:r>
            <a:endParaRPr sz="1400"/>
          </a:p>
          <a:p>
            <a:pPr marL="342900" indent="-342900" algn="just">
              <a:lnSpc>
                <a:spcPct val="90000"/>
              </a:lnSpc>
              <a:spcBef>
                <a:spcPts val="0"/>
              </a:spcBef>
              <a:buClr>
                <a:srgbClr val="262626"/>
              </a:buClr>
              <a:buSzPct val="100000"/>
              <a:buChar char="➢"/>
              <a:defRPr sz="2800">
                <a:solidFill>
                  <a:srgbClr val="003E6C"/>
                </a:solidFill>
              </a:defRPr>
            </a:pPr>
          </a:p>
          <a:p>
            <a:pPr marL="342900" indent="-342900" algn="just">
              <a:lnSpc>
                <a:spcPct val="90000"/>
              </a:lnSpc>
              <a:spcBef>
                <a:spcPts val="0"/>
              </a:spcBef>
              <a:buClr>
                <a:srgbClr val="262626"/>
              </a:buClr>
              <a:buSzPct val="100000"/>
              <a:buChar char="➢"/>
              <a:defRPr sz="2500">
                <a:solidFill>
                  <a:srgbClr val="003E6C"/>
                </a:solidFill>
              </a:defRPr>
            </a:pPr>
            <a:r>
              <a:t>May borrow money from Illinois Finance Authority as needed (capped at $7.5M).</a:t>
            </a:r>
            <a:endParaRPr sz="1400"/>
          </a:p>
          <a:p>
            <a:pPr marL="342900" indent="-342900" algn="just">
              <a:lnSpc>
                <a:spcPct val="90000"/>
              </a:lnSpc>
              <a:spcBef>
                <a:spcPts val="0"/>
              </a:spcBef>
              <a:buClr>
                <a:srgbClr val="262626"/>
              </a:buClr>
              <a:buSzPct val="100000"/>
              <a:buChar char="➢"/>
              <a:defRPr sz="2800">
                <a:solidFill>
                  <a:srgbClr val="003E6C"/>
                </a:solidFill>
              </a:defRPr>
            </a:pPr>
          </a:p>
          <a:p>
            <a:pPr marL="342900" indent="-342900" algn="just">
              <a:lnSpc>
                <a:spcPct val="90000"/>
              </a:lnSpc>
              <a:spcBef>
                <a:spcPts val="0"/>
              </a:spcBef>
              <a:buClr>
                <a:srgbClr val="262626"/>
              </a:buClr>
              <a:buSzPct val="100000"/>
              <a:buChar char="➢"/>
              <a:defRPr sz="2500">
                <a:solidFill>
                  <a:srgbClr val="003E6C"/>
                </a:solidFill>
              </a:defRPr>
            </a:pPr>
            <a:r>
              <a:t>Shall adopt rules to implement the transition process including transfer of assets to the FPIF, assumption of fiduciary control and termination of previous fiduciary and custodial relationships.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xfrm>
            <a:off x="7189851" y="480360"/>
            <a:ext cx="4636390" cy="2262840"/>
          </a:xfrm>
          <a:prstGeom prst="rect">
            <a:avLst/>
          </a:prstGeom>
        </p:spPr>
        <p:txBody>
          <a:bodyPr/>
          <a:lstStyle/>
          <a:p>
            <a:pPr algn="ctr">
              <a:defRPr>
                <a:solidFill>
                  <a:srgbClr val="000000"/>
                </a:solidFill>
                <a:latin typeface="+mj-lt"/>
                <a:ea typeface="+mj-ea"/>
                <a:cs typeface="+mj-cs"/>
                <a:sym typeface="Century Gothic"/>
              </a:defRPr>
            </a:pPr>
            <a:r>
              <a:t>Administrative</a:t>
            </a:r>
            <a:br/>
            <a:r>
              <a:t>RULEMAKING</a:t>
            </a:r>
            <a:br/>
            <a:r>
              <a:t>by the FPIF</a:t>
            </a:r>
          </a:p>
        </p:txBody>
      </p:sp>
      <p:sp>
        <p:nvSpPr>
          <p:cNvPr id="336" name="Text Placeholder 2"/>
          <p:cNvSpPr txBox="1"/>
          <p:nvPr>
            <p:ph type="body" sz="half" idx="1"/>
          </p:nvPr>
        </p:nvSpPr>
        <p:spPr>
          <a:xfrm>
            <a:off x="1645241" y="609599"/>
            <a:ext cx="5109127" cy="5669283"/>
          </a:xfrm>
          <a:prstGeom prst="rect">
            <a:avLst/>
          </a:prstGeom>
        </p:spPr>
        <p:txBody>
          <a:bodyPr/>
          <a:lstStyle/>
          <a:p>
            <a:pPr algn="ctr">
              <a:lnSpc>
                <a:spcPct val="90000"/>
              </a:lnSpc>
              <a:defRPr sz="2500">
                <a:solidFill>
                  <a:srgbClr val="003E6C"/>
                </a:solidFill>
              </a:defRPr>
            </a:pPr>
            <a:r>
              <a:t>The FPIF </a:t>
            </a:r>
            <a:r>
              <a:rPr b="1"/>
              <a:t>shall</a:t>
            </a:r>
            <a:r>
              <a:t> adopt rules that address, among other things:</a:t>
            </a:r>
            <a:endParaRPr sz="1200"/>
          </a:p>
          <a:p>
            <a:pPr algn="ctr">
              <a:lnSpc>
                <a:spcPct val="90000"/>
              </a:lnSpc>
              <a:defRPr sz="2500">
                <a:solidFill>
                  <a:srgbClr val="003E6C"/>
                </a:solidFill>
              </a:defRPr>
            </a:pPr>
            <a:r>
              <a:t>*Implementation of the transition process from local fund to FPIF</a:t>
            </a:r>
            <a:endParaRPr sz="1200"/>
          </a:p>
          <a:p>
            <a:pPr algn="ctr">
              <a:lnSpc>
                <a:spcPct val="90000"/>
              </a:lnSpc>
              <a:defRPr sz="2500">
                <a:solidFill>
                  <a:srgbClr val="003E6C"/>
                </a:solidFill>
              </a:defRPr>
            </a:pPr>
            <a:r>
              <a:t>*Process by which local funds may request fund transfers</a:t>
            </a:r>
            <a:endParaRPr sz="1200"/>
          </a:p>
          <a:p>
            <a:pPr algn="ctr">
              <a:lnSpc>
                <a:spcPct val="90000"/>
              </a:lnSpc>
              <a:defRPr sz="2500">
                <a:solidFill>
                  <a:srgbClr val="003E6C"/>
                </a:solidFill>
              </a:defRPr>
            </a:pPr>
            <a:r>
              <a:t>*Process by which municipal contributions may be transferred from local fund to the FPIF</a:t>
            </a:r>
            <a:endParaRPr sz="1200"/>
          </a:p>
          <a:p>
            <a:pPr algn="ctr">
              <a:lnSpc>
                <a:spcPct val="90000"/>
              </a:lnSpc>
              <a:defRPr sz="2500">
                <a:solidFill>
                  <a:srgbClr val="003E6C"/>
                </a:solidFill>
              </a:defRPr>
            </a:pPr>
            <a:r>
              <a:t>*Process to account for pension assets received by FPIF after transition period.</a:t>
            </a:r>
          </a:p>
        </p:txBody>
      </p:sp>
      <p:grpSp>
        <p:nvGrpSpPr>
          <p:cNvPr id="339" name="Picture 10"/>
          <p:cNvGrpSpPr/>
          <p:nvPr/>
        </p:nvGrpSpPr>
        <p:grpSpPr>
          <a:xfrm>
            <a:off x="8125586" y="3218688"/>
            <a:ext cx="2774063" cy="2774063"/>
            <a:chOff x="0" y="0"/>
            <a:chExt cx="2774062" cy="2774062"/>
          </a:xfrm>
        </p:grpSpPr>
        <p:sp>
          <p:nvSpPr>
            <p:cNvPr id="337" name="Shape"/>
            <p:cNvSpPr/>
            <p:nvPr/>
          </p:nvSpPr>
          <p:spPr>
            <a:xfrm>
              <a:off x="0" y="0"/>
              <a:ext cx="2774063" cy="2774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56"/>
                  </a:moveTo>
                  <a:lnTo>
                    <a:pt x="0" y="1856"/>
                  </a:lnTo>
                  <a:cubicBezTo>
                    <a:pt x="0" y="831"/>
                    <a:pt x="831" y="0"/>
                    <a:pt x="1856" y="0"/>
                  </a:cubicBezTo>
                  <a:lnTo>
                    <a:pt x="19744" y="0"/>
                  </a:lnTo>
                  <a:lnTo>
                    <a:pt x="19744" y="0"/>
                  </a:lnTo>
                  <a:cubicBezTo>
                    <a:pt x="20769" y="0"/>
                    <a:pt x="21600" y="831"/>
                    <a:pt x="21600" y="1856"/>
                  </a:cubicBezTo>
                  <a:lnTo>
                    <a:pt x="21600" y="19744"/>
                  </a:lnTo>
                  <a:lnTo>
                    <a:pt x="21600" y="19744"/>
                  </a:lnTo>
                  <a:cubicBezTo>
                    <a:pt x="21600" y="20769"/>
                    <a:pt x="20769" y="21600"/>
                    <a:pt x="19744" y="21600"/>
                  </a:cubicBezTo>
                  <a:lnTo>
                    <a:pt x="1856" y="21600"/>
                  </a:lnTo>
                  <a:lnTo>
                    <a:pt x="1856" y="21600"/>
                  </a:lnTo>
                  <a:cubicBezTo>
                    <a:pt x="831" y="21600"/>
                    <a:pt x="0" y="20769"/>
                    <a:pt x="0" y="19744"/>
                  </a:cubicBez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338" name="image28.jpeg" descr="image28.jpeg"/>
            <p:cNvPicPr>
              <a:picLocks noChangeAspect="1"/>
            </p:cNvPicPr>
            <p:nvPr/>
          </p:nvPicPr>
          <p:blipFill>
            <a:blip r:embed="rId2">
              <a:extLst/>
            </a:blip>
            <a:srcRect l="0" t="0" r="0" b="0"/>
            <a:stretch>
              <a:fillRect/>
            </a:stretch>
          </p:blipFill>
          <p:spPr>
            <a:xfrm>
              <a:off x="0" y="0"/>
              <a:ext cx="2774063" cy="2774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57" y="0"/>
                  </a:moveTo>
                  <a:cubicBezTo>
                    <a:pt x="832" y="0"/>
                    <a:pt x="0" y="832"/>
                    <a:pt x="0" y="1857"/>
                  </a:cubicBezTo>
                  <a:lnTo>
                    <a:pt x="0" y="19743"/>
                  </a:lnTo>
                  <a:cubicBezTo>
                    <a:pt x="0" y="20768"/>
                    <a:pt x="832" y="21600"/>
                    <a:pt x="1857" y="21600"/>
                  </a:cubicBezTo>
                  <a:lnTo>
                    <a:pt x="19743" y="21600"/>
                  </a:lnTo>
                  <a:cubicBezTo>
                    <a:pt x="20768" y="21600"/>
                    <a:pt x="21600" y="20768"/>
                    <a:pt x="21600" y="19743"/>
                  </a:cubicBezTo>
                  <a:lnTo>
                    <a:pt x="21600" y="1857"/>
                  </a:lnTo>
                  <a:cubicBezTo>
                    <a:pt x="21600" y="832"/>
                    <a:pt x="20768" y="0"/>
                    <a:pt x="19743" y="0"/>
                  </a:cubicBezTo>
                  <a:lnTo>
                    <a:pt x="1857" y="0"/>
                  </a:lnTo>
                  <a:close/>
                </a:path>
              </a:pathLst>
            </a:cu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TRANSITION BOARD</a:t>
            </a:r>
          </a:p>
        </p:txBody>
      </p:sp>
      <p:sp>
        <p:nvSpPr>
          <p:cNvPr id="342" name="Text Placeholder 6"/>
          <p:cNvSpPr txBox="1"/>
          <p:nvPr>
            <p:ph type="body" idx="1"/>
          </p:nvPr>
        </p:nvSpPr>
        <p:spPr>
          <a:xfrm>
            <a:off x="1627321" y="1507066"/>
            <a:ext cx="9709272" cy="4686472"/>
          </a:xfrm>
          <a:prstGeom prst="rect">
            <a:avLst/>
          </a:prstGeom>
        </p:spPr>
        <p:txBody>
          <a:bodyPr/>
          <a:lstStyle/>
          <a:p>
            <a:pPr marL="342900" indent="-342900" algn="just">
              <a:lnSpc>
                <a:spcPct val="80000"/>
              </a:lnSpc>
              <a:spcBef>
                <a:spcPts val="0"/>
              </a:spcBef>
              <a:buClr>
                <a:srgbClr val="262626"/>
              </a:buClr>
              <a:buSzPct val="100000"/>
              <a:buChar char="➢"/>
              <a:defRPr sz="2900">
                <a:solidFill>
                  <a:srgbClr val="003E6C"/>
                </a:solidFill>
              </a:defRPr>
            </a:pPr>
            <a:r>
              <a:t>Transition Board for the FPIF had its first meeting on January 31</a:t>
            </a:r>
            <a:r>
              <a:rPr baseline="30000"/>
              <a:t>st</a:t>
            </a:r>
            <a:r>
              <a:t>.</a:t>
            </a:r>
            <a:endParaRPr sz="1400"/>
          </a:p>
          <a:p>
            <a:pPr marL="342900" indent="-342900" algn="just">
              <a:lnSpc>
                <a:spcPct val="80000"/>
              </a:lnSpc>
              <a:spcBef>
                <a:spcPts val="0"/>
              </a:spcBef>
              <a:buClr>
                <a:srgbClr val="262626"/>
              </a:buClr>
              <a:buSzPct val="100000"/>
              <a:buChar char="➢"/>
              <a:defRPr sz="2900">
                <a:solidFill>
                  <a:srgbClr val="003E6C"/>
                </a:solidFill>
              </a:defRPr>
            </a:pPr>
            <a:r>
              <a:t>The Transition Board:</a:t>
            </a:r>
            <a:endParaRPr sz="1400"/>
          </a:p>
          <a:p>
            <a:pPr lvl="2" marL="1257300" indent="-342900" algn="just">
              <a:lnSpc>
                <a:spcPct val="80000"/>
              </a:lnSpc>
              <a:spcBef>
                <a:spcPts val="0"/>
              </a:spcBef>
              <a:buClr>
                <a:srgbClr val="262626"/>
              </a:buClr>
              <a:buSzPct val="100000"/>
              <a:buChar char="➢"/>
              <a:defRPr sz="2900">
                <a:solidFill>
                  <a:srgbClr val="003E6C"/>
                </a:solidFill>
              </a:defRPr>
            </a:pPr>
            <a:r>
              <a:t>Received draft bylaws</a:t>
            </a:r>
            <a:endParaRPr sz="1400"/>
          </a:p>
          <a:p>
            <a:pPr lvl="2" marL="1257300" indent="-342900" algn="just">
              <a:lnSpc>
                <a:spcPct val="80000"/>
              </a:lnSpc>
              <a:spcBef>
                <a:spcPts val="0"/>
              </a:spcBef>
              <a:buClr>
                <a:srgbClr val="262626"/>
              </a:buClr>
              <a:buSzPct val="100000"/>
              <a:buChar char="➢"/>
              <a:defRPr sz="2900">
                <a:solidFill>
                  <a:srgbClr val="003E6C"/>
                </a:solidFill>
              </a:defRPr>
            </a:pPr>
            <a:r>
              <a:t>Are taking nominations for the executive director and legal counsel positions.</a:t>
            </a:r>
            <a:endParaRPr sz="1400"/>
          </a:p>
          <a:p>
            <a:pPr lvl="2" marL="1257300" indent="-342900" algn="just">
              <a:lnSpc>
                <a:spcPct val="80000"/>
              </a:lnSpc>
              <a:spcBef>
                <a:spcPts val="0"/>
              </a:spcBef>
              <a:buClr>
                <a:srgbClr val="262626"/>
              </a:buClr>
              <a:buSzPct val="100000"/>
              <a:buChar char="➢"/>
              <a:defRPr sz="2900">
                <a:solidFill>
                  <a:srgbClr val="003E6C"/>
                </a:solidFill>
              </a:defRPr>
            </a:pPr>
            <a:r>
              <a:t>Reviewed a draft budget and draft employee directive manual.</a:t>
            </a:r>
            <a:endParaRPr sz="1400"/>
          </a:p>
          <a:p>
            <a:pPr marL="342900" indent="-342900" algn="just">
              <a:lnSpc>
                <a:spcPct val="80000"/>
              </a:lnSpc>
              <a:spcBef>
                <a:spcPts val="0"/>
              </a:spcBef>
              <a:buClr>
                <a:srgbClr val="262626"/>
              </a:buClr>
              <a:buSzPct val="100000"/>
              <a:buChar char="➢"/>
              <a:defRPr sz="2900">
                <a:solidFill>
                  <a:srgbClr val="003E6C"/>
                </a:solidFill>
              </a:defRPr>
            </a:pPr>
            <a:r>
              <a:t>The Transition Board has its next meeting on February 12, 2020 at 1 pm with additional meetings planned for February 20</a:t>
            </a:r>
            <a:r>
              <a:rPr baseline="30000"/>
              <a:t>th</a:t>
            </a:r>
            <a:r>
              <a:t> and 28</a:t>
            </a:r>
            <a:r>
              <a:rPr baseline="30000"/>
              <a:t>th</a:t>
            </a:r>
            <a:r>
              <a:t> at 9 am.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PERMANENT BOARD DUTIES</a:t>
            </a:r>
          </a:p>
        </p:txBody>
      </p:sp>
      <p:sp>
        <p:nvSpPr>
          <p:cNvPr id="345" name="Text Placeholder 6"/>
          <p:cNvSpPr txBox="1"/>
          <p:nvPr>
            <p:ph type="body" idx="1"/>
          </p:nvPr>
        </p:nvSpPr>
        <p:spPr>
          <a:xfrm>
            <a:off x="1627321" y="1507066"/>
            <a:ext cx="9709272" cy="4686472"/>
          </a:xfrm>
          <a:prstGeom prst="rect">
            <a:avLst/>
          </a:prstGeom>
        </p:spPr>
        <p:txBody>
          <a:bodyPr/>
          <a:lstStyle/>
          <a:p>
            <a:pPr marL="342900" indent="-342900" algn="just">
              <a:lnSpc>
                <a:spcPct val="80000"/>
              </a:lnSpc>
              <a:spcBef>
                <a:spcPts val="0"/>
              </a:spcBef>
              <a:buClr>
                <a:srgbClr val="262626"/>
              </a:buClr>
              <a:buSzPct val="100000"/>
              <a:buChar char="➢"/>
              <a:defRPr sz="2900">
                <a:solidFill>
                  <a:srgbClr val="003E6C"/>
                </a:solidFill>
              </a:defRPr>
            </a:pPr>
            <a:r>
              <a:t>Rotating Chairperson every two years (Municipal / Participant)</a:t>
            </a:r>
            <a:endParaRPr sz="1400"/>
          </a:p>
          <a:p>
            <a:pPr marL="342900" indent="-342900" algn="just">
              <a:lnSpc>
                <a:spcPct val="80000"/>
              </a:lnSpc>
              <a:spcBef>
                <a:spcPts val="0"/>
              </a:spcBef>
              <a:buClr>
                <a:srgbClr val="262626"/>
              </a:buClr>
              <a:buSzPct val="100000"/>
              <a:buChar char="➢"/>
              <a:defRPr sz="3200">
                <a:solidFill>
                  <a:srgbClr val="003E6C"/>
                </a:solidFill>
              </a:defRPr>
            </a:pPr>
          </a:p>
          <a:p>
            <a:pPr marL="342900" indent="-342900" algn="just">
              <a:lnSpc>
                <a:spcPct val="80000"/>
              </a:lnSpc>
              <a:spcBef>
                <a:spcPts val="0"/>
              </a:spcBef>
              <a:buClr>
                <a:srgbClr val="262626"/>
              </a:buClr>
              <a:buSzPct val="100000"/>
              <a:buChar char="➢"/>
              <a:defRPr sz="2900">
                <a:solidFill>
                  <a:srgbClr val="003E6C"/>
                </a:solidFill>
              </a:defRPr>
            </a:pPr>
            <a:r>
              <a:t>Must appoint a permanent Executive Director no later than 6 months after the end of the transition period.</a:t>
            </a:r>
            <a:endParaRPr sz="1400"/>
          </a:p>
          <a:p>
            <a:pPr lvl="1" marL="800100" indent="-342900" algn="just">
              <a:lnSpc>
                <a:spcPct val="80000"/>
              </a:lnSpc>
              <a:spcBef>
                <a:spcPts val="0"/>
              </a:spcBef>
              <a:buClr>
                <a:srgbClr val="262626"/>
              </a:buClr>
              <a:buSzPct val="100000"/>
              <a:buChar char="➢"/>
              <a:defRPr sz="2900">
                <a:solidFill>
                  <a:srgbClr val="003E6C"/>
                </a:solidFill>
              </a:defRPr>
            </a:pPr>
            <a:r>
              <a:t>+/- January 1, 2023</a:t>
            </a:r>
            <a:endParaRPr sz="1400"/>
          </a:p>
          <a:p>
            <a:pPr lvl="1" algn="just">
              <a:lnSpc>
                <a:spcPct val="80000"/>
              </a:lnSpc>
              <a:spcBef>
                <a:spcPts val="0"/>
              </a:spcBef>
              <a:defRPr sz="3200">
                <a:solidFill>
                  <a:srgbClr val="003E6C"/>
                </a:solidFill>
              </a:defRPr>
            </a:pPr>
          </a:p>
          <a:p>
            <a:pPr marL="342900" indent="-342900" algn="just">
              <a:lnSpc>
                <a:spcPct val="80000"/>
              </a:lnSpc>
              <a:spcBef>
                <a:spcPts val="0"/>
              </a:spcBef>
              <a:buClr>
                <a:srgbClr val="262626"/>
              </a:buClr>
              <a:buSzPct val="100000"/>
              <a:buChar char="➢"/>
              <a:defRPr sz="2900">
                <a:solidFill>
                  <a:srgbClr val="003E6C"/>
                </a:solidFill>
              </a:defRPr>
            </a:pPr>
            <a:r>
              <a:t>May appoint investment consultants, custodians, and other professional services as deemed prudent to implement the transition of assets.  Not bound by contracts of transition board.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PERMANENT BOARD DUTIES</a:t>
            </a:r>
          </a:p>
        </p:txBody>
      </p:sp>
      <p:sp>
        <p:nvSpPr>
          <p:cNvPr id="348" name="Text Placeholder 6"/>
          <p:cNvSpPr txBox="1"/>
          <p:nvPr>
            <p:ph type="body" idx="1"/>
          </p:nvPr>
        </p:nvSpPr>
        <p:spPr>
          <a:xfrm>
            <a:off x="1627321" y="1507065"/>
            <a:ext cx="9709272" cy="4849285"/>
          </a:xfrm>
          <a:prstGeom prst="rect">
            <a:avLst/>
          </a:prstGeom>
        </p:spPr>
        <p:txBody>
          <a:bodyPr/>
          <a:lstStyle/>
          <a:p>
            <a:pPr marL="342900" indent="-342900" algn="just">
              <a:lnSpc>
                <a:spcPct val="90000"/>
              </a:lnSpc>
              <a:spcBef>
                <a:spcPts val="0"/>
              </a:spcBef>
              <a:buClr>
                <a:srgbClr val="262626"/>
              </a:buClr>
              <a:buSzPct val="100000"/>
              <a:buChar char="➢"/>
              <a:defRPr sz="3200">
                <a:solidFill>
                  <a:srgbClr val="003E6C"/>
                </a:solidFill>
              </a:defRPr>
            </a:pPr>
            <a:r>
              <a:t>Board must act prudently and as fiduciaries.</a:t>
            </a:r>
          </a:p>
          <a:p>
            <a:pPr marL="342900" indent="-342900" algn="just">
              <a:lnSpc>
                <a:spcPct val="90000"/>
              </a:lnSpc>
              <a:spcBef>
                <a:spcPts val="0"/>
              </a:spcBef>
              <a:buClr>
                <a:srgbClr val="262626"/>
              </a:buClr>
              <a:buSzPct val="100000"/>
              <a:buChar char="➢"/>
              <a:defRPr sz="3200">
                <a:solidFill>
                  <a:srgbClr val="003E6C"/>
                </a:solidFill>
              </a:defRPr>
            </a:pPr>
          </a:p>
          <a:p>
            <a:pPr marL="342900" indent="-342900" algn="just">
              <a:lnSpc>
                <a:spcPct val="90000"/>
              </a:lnSpc>
              <a:spcBef>
                <a:spcPts val="0"/>
              </a:spcBef>
              <a:buClr>
                <a:srgbClr val="262626"/>
              </a:buClr>
              <a:buSzPct val="100000"/>
              <a:buChar char="➢"/>
              <a:defRPr sz="3200">
                <a:solidFill>
                  <a:srgbClr val="003E6C"/>
                </a:solidFill>
              </a:defRPr>
            </a:pPr>
            <a:r>
              <a:t>Board shall take “all reasonable steps to ensure that all of the transferor pension funds are treated equitably” and that the financial condition of one Art 4 fund has no impact on the financial condition of any other Art 4 fund.</a:t>
            </a:r>
          </a:p>
          <a:p>
            <a:pPr marL="342900" indent="-342900" algn="just">
              <a:lnSpc>
                <a:spcPct val="90000"/>
              </a:lnSpc>
              <a:spcBef>
                <a:spcPts val="0"/>
              </a:spcBef>
              <a:buClr>
                <a:srgbClr val="262626"/>
              </a:buClr>
              <a:buSzPct val="100000"/>
              <a:buChar char="➢"/>
              <a:defRPr sz="3200">
                <a:solidFill>
                  <a:srgbClr val="003E6C"/>
                </a:solidFill>
              </a:defRPr>
            </a:pPr>
          </a:p>
          <a:p>
            <a:pPr marL="342900" indent="-342900" algn="just">
              <a:lnSpc>
                <a:spcPct val="90000"/>
              </a:lnSpc>
              <a:spcBef>
                <a:spcPts val="0"/>
              </a:spcBef>
              <a:buClr>
                <a:srgbClr val="262626"/>
              </a:buClr>
              <a:buSzPct val="100000"/>
              <a:buChar char="➢"/>
              <a:defRPr sz="3200">
                <a:solidFill>
                  <a:srgbClr val="003E6C"/>
                </a:solidFill>
              </a:defRPr>
            </a:pPr>
            <a:r>
              <a:t>FPIF fiscal year begins July 1, ends June 30th</a:t>
            </a:r>
          </a:p>
          <a:p>
            <a:pPr lvl="1" marL="800100" indent="-342900" algn="just">
              <a:lnSpc>
                <a:spcPct val="90000"/>
              </a:lnSpc>
              <a:spcBef>
                <a:spcPts val="0"/>
              </a:spcBef>
              <a:buClr>
                <a:srgbClr val="262626"/>
              </a:buClr>
              <a:buSzPct val="100000"/>
              <a:buChar char="➢"/>
              <a:defRPr sz="2800">
                <a:solidFill>
                  <a:srgbClr val="003E6C"/>
                </a:solidFill>
              </a:defRPr>
            </a:pPr>
            <a:r>
              <a:t>Unknown: will all Article 4 funds be required to switch to same fiscal year?</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PERMANENT BOARD VOTING</a:t>
            </a:r>
          </a:p>
        </p:txBody>
      </p:sp>
      <p:sp>
        <p:nvSpPr>
          <p:cNvPr id="351" name="Text Placeholder 6"/>
          <p:cNvSpPr txBox="1"/>
          <p:nvPr>
            <p:ph type="body" idx="1"/>
          </p:nvPr>
        </p:nvSpPr>
        <p:spPr>
          <a:xfrm>
            <a:off x="1627321" y="1507065"/>
            <a:ext cx="9709272" cy="4849285"/>
          </a:xfrm>
          <a:prstGeom prst="rect">
            <a:avLst/>
          </a:prstGeom>
        </p:spPr>
        <p:txBody>
          <a:bodyPr/>
          <a:lstStyle/>
          <a:p>
            <a:pPr marL="342900" indent="-342900" algn="just">
              <a:lnSpc>
                <a:spcPct val="90000"/>
              </a:lnSpc>
              <a:spcBef>
                <a:spcPts val="0"/>
              </a:spcBef>
              <a:buClr>
                <a:srgbClr val="262626"/>
              </a:buClr>
              <a:buSzPct val="100000"/>
              <a:buChar char="➢"/>
              <a:defRPr sz="2800">
                <a:solidFill>
                  <a:srgbClr val="003E6C"/>
                </a:solidFill>
              </a:defRPr>
            </a:pPr>
            <a:r>
              <a:t>Board </a:t>
            </a:r>
            <a:r>
              <a:rPr b="1"/>
              <a:t>shall</a:t>
            </a:r>
            <a:r>
              <a:t> meet at least quarterly.</a:t>
            </a:r>
          </a:p>
          <a:p>
            <a:pPr algn="just">
              <a:lnSpc>
                <a:spcPct val="90000"/>
              </a:lnSpc>
              <a:spcBef>
                <a:spcPts val="0"/>
              </a:spcBef>
              <a:defRPr sz="2800">
                <a:solidFill>
                  <a:srgbClr val="003E6C"/>
                </a:solidFill>
              </a:defRPr>
            </a:pPr>
          </a:p>
          <a:p>
            <a:pPr marL="342900" indent="-342900" algn="just">
              <a:lnSpc>
                <a:spcPct val="90000"/>
              </a:lnSpc>
              <a:spcBef>
                <a:spcPts val="0"/>
              </a:spcBef>
              <a:buClr>
                <a:srgbClr val="262626"/>
              </a:buClr>
              <a:buSzPct val="100000"/>
              <a:buChar char="➢"/>
              <a:defRPr sz="2800">
                <a:solidFill>
                  <a:srgbClr val="003E6C"/>
                </a:solidFill>
              </a:defRPr>
            </a:pPr>
            <a:r>
              <a:t>Voting has been established as follows:</a:t>
            </a:r>
          </a:p>
          <a:p>
            <a:pPr lvl="1" marL="800100" indent="-342900" algn="just">
              <a:lnSpc>
                <a:spcPct val="90000"/>
              </a:lnSpc>
              <a:spcBef>
                <a:spcPts val="0"/>
              </a:spcBef>
              <a:buClr>
                <a:srgbClr val="262626"/>
              </a:buClr>
              <a:buSzPct val="100000"/>
              <a:buChar char="➢"/>
              <a:defRPr sz="2800">
                <a:solidFill>
                  <a:srgbClr val="003E6C"/>
                </a:solidFill>
              </a:defRPr>
            </a:pPr>
            <a:r>
              <a:t>Quorum of 6 members</a:t>
            </a:r>
          </a:p>
          <a:p>
            <a:pPr lvl="1" marL="800100" indent="-342900" algn="just">
              <a:lnSpc>
                <a:spcPct val="90000"/>
              </a:lnSpc>
              <a:spcBef>
                <a:spcPts val="0"/>
              </a:spcBef>
              <a:buClr>
                <a:srgbClr val="262626"/>
              </a:buClr>
              <a:buSzPct val="100000"/>
              <a:buChar char="➢"/>
              <a:defRPr sz="2800">
                <a:solidFill>
                  <a:srgbClr val="003E6C"/>
                </a:solidFill>
              </a:defRPr>
            </a:pPr>
            <a:r>
              <a:t>5 votes to pass most votes.</a:t>
            </a:r>
          </a:p>
          <a:p>
            <a:pPr lvl="1" marL="800100" indent="-342900" algn="just">
              <a:lnSpc>
                <a:spcPct val="90000"/>
              </a:lnSpc>
              <a:spcBef>
                <a:spcPts val="0"/>
              </a:spcBef>
              <a:buClr>
                <a:srgbClr val="262626"/>
              </a:buClr>
              <a:buSzPct val="100000"/>
              <a:buChar char="➢"/>
              <a:defRPr sz="2800">
                <a:solidFill>
                  <a:srgbClr val="003E6C"/>
                </a:solidFill>
              </a:defRPr>
            </a:pPr>
            <a:r>
              <a:t>BUT, </a:t>
            </a:r>
            <a:r>
              <a:rPr b="1"/>
              <a:t>Supermajority</a:t>
            </a:r>
            <a:r>
              <a:t> of 6 votes required for:</a:t>
            </a:r>
          </a:p>
          <a:p>
            <a:pPr lvl="2" marL="1257300" indent="-342900" algn="just">
              <a:lnSpc>
                <a:spcPct val="90000"/>
              </a:lnSpc>
              <a:spcBef>
                <a:spcPts val="0"/>
              </a:spcBef>
              <a:buClr>
                <a:srgbClr val="262626"/>
              </a:buClr>
              <a:buSzPct val="100000"/>
              <a:buChar char="➢"/>
              <a:defRPr sz="2800">
                <a:solidFill>
                  <a:srgbClr val="003E6C"/>
                </a:solidFill>
              </a:defRPr>
            </a:pPr>
            <a:r>
              <a:t>Adoption of actuarial assumptions;</a:t>
            </a:r>
          </a:p>
          <a:p>
            <a:pPr lvl="2" marL="1257300" indent="-342900" algn="just">
              <a:lnSpc>
                <a:spcPct val="90000"/>
              </a:lnSpc>
              <a:spcBef>
                <a:spcPts val="0"/>
              </a:spcBef>
              <a:buClr>
                <a:srgbClr val="262626"/>
              </a:buClr>
              <a:buSzPct val="100000"/>
              <a:buChar char="➢"/>
              <a:defRPr sz="2800">
                <a:solidFill>
                  <a:srgbClr val="003E6C"/>
                </a:solidFill>
              </a:defRPr>
            </a:pPr>
            <a:r>
              <a:t>Selection of chief investment officer, consultant, or fiduciary counsel;</a:t>
            </a:r>
          </a:p>
          <a:p>
            <a:pPr lvl="2" marL="1257300" indent="-342900" algn="just">
              <a:lnSpc>
                <a:spcPct val="90000"/>
              </a:lnSpc>
              <a:spcBef>
                <a:spcPts val="0"/>
              </a:spcBef>
              <a:buClr>
                <a:srgbClr val="262626"/>
              </a:buClr>
              <a:buSzPct val="100000"/>
              <a:buChar char="➢"/>
              <a:defRPr sz="2800">
                <a:solidFill>
                  <a:srgbClr val="003E6C"/>
                </a:solidFill>
              </a:defRPr>
            </a:pPr>
            <a:r>
              <a:t>Adoption of investment or asset allocation policies;</a:t>
            </a:r>
          </a:p>
          <a:p>
            <a:pPr lvl="2" marL="1257300" indent="-342900" algn="just">
              <a:lnSpc>
                <a:spcPct val="90000"/>
              </a:lnSpc>
              <a:spcBef>
                <a:spcPts val="0"/>
              </a:spcBef>
              <a:buClr>
                <a:srgbClr val="262626"/>
              </a:buClr>
              <a:buSzPct val="100000"/>
              <a:buChar char="➢"/>
              <a:defRPr sz="2800">
                <a:solidFill>
                  <a:srgbClr val="003E6C"/>
                </a:solidFill>
              </a:defRPr>
            </a:pPr>
            <a:r>
              <a:t>Adoption of trustee election rules.</a:t>
            </a:r>
          </a:p>
        </p:txBody>
      </p:sp>
      <p:pic>
        <p:nvPicPr>
          <p:cNvPr id="352" name="Picture 3" descr="Picture 3"/>
          <p:cNvPicPr>
            <a:picLocks noChangeAspect="1"/>
          </p:cNvPicPr>
          <p:nvPr/>
        </p:nvPicPr>
        <p:blipFill>
          <a:blip r:embed="rId2">
            <a:extLst/>
          </a:blip>
          <a:stretch>
            <a:fillRect/>
          </a:stretch>
        </p:blipFill>
        <p:spPr>
          <a:xfrm>
            <a:off x="9698545" y="1507065"/>
            <a:ext cx="1914526" cy="2390776"/>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2"/>
          <p:cNvSpPr txBox="1"/>
          <p:nvPr>
            <p:ph type="title"/>
          </p:nvPr>
        </p:nvSpPr>
        <p:spPr>
          <a:xfrm>
            <a:off x="1627323" y="436226"/>
            <a:ext cx="10134370" cy="1317073"/>
          </a:xfrm>
          <a:prstGeom prst="rect">
            <a:avLst/>
          </a:prstGeom>
        </p:spPr>
        <p:txBody>
          <a:bodyPr/>
          <a:lstStyle/>
          <a:p>
            <a:pPr algn="ctr" defTabSz="896111">
              <a:defRPr sz="4410">
                <a:solidFill>
                  <a:srgbClr val="000000"/>
                </a:solidFill>
                <a:latin typeface="+mj-lt"/>
                <a:ea typeface="+mj-ea"/>
                <a:cs typeface="+mj-cs"/>
                <a:sym typeface="Century Gothic"/>
              </a:defRPr>
            </a:pPr>
            <a:r>
              <a:t>BRIEF History of </a:t>
            </a:r>
            <a:br/>
            <a:r>
              <a:t>pension consolidation</a:t>
            </a:r>
          </a:p>
        </p:txBody>
      </p:sp>
      <p:sp>
        <p:nvSpPr>
          <p:cNvPr id="214" name="Text Placeholder 6"/>
          <p:cNvSpPr txBox="1"/>
          <p:nvPr>
            <p:ph type="body" idx="1"/>
          </p:nvPr>
        </p:nvSpPr>
        <p:spPr>
          <a:xfrm>
            <a:off x="1627321" y="1507065"/>
            <a:ext cx="9709272" cy="4849285"/>
          </a:xfrm>
          <a:prstGeom prst="rect">
            <a:avLst/>
          </a:prstGeom>
        </p:spPr>
        <p:txBody>
          <a:bodyPr/>
          <a:lstStyle/>
          <a:p>
            <a:pPr marL="342900" indent="-342900" algn="just">
              <a:lnSpc>
                <a:spcPct val="80000"/>
              </a:lnSpc>
              <a:spcBef>
                <a:spcPts val="0"/>
              </a:spcBef>
              <a:buClr>
                <a:srgbClr val="262626"/>
              </a:buClr>
              <a:buSzPct val="100000"/>
              <a:buChar char="➢"/>
              <a:defRPr sz="3200">
                <a:solidFill>
                  <a:srgbClr val="003E6C"/>
                </a:solidFill>
                <a:latin typeface="Times New Roman"/>
                <a:ea typeface="Times New Roman"/>
                <a:cs typeface="Times New Roman"/>
                <a:sym typeface="Times New Roman"/>
              </a:defRPr>
            </a:pPr>
          </a:p>
          <a:p>
            <a:pPr marL="342900" indent="-342900" algn="just">
              <a:lnSpc>
                <a:spcPct val="80000"/>
              </a:lnSpc>
              <a:spcBef>
                <a:spcPts val="0"/>
              </a:spcBef>
              <a:buClr>
                <a:srgbClr val="262626"/>
              </a:buClr>
              <a:buSzPct val="100000"/>
              <a:buChar char="➢"/>
              <a:defRPr sz="2900">
                <a:solidFill>
                  <a:srgbClr val="003E6C"/>
                </a:solidFill>
              </a:defRPr>
            </a:pPr>
            <a:r>
              <a:t>This is </a:t>
            </a:r>
            <a:r>
              <a:rPr b="1"/>
              <a:t>not</a:t>
            </a:r>
            <a:r>
              <a:t> a new idea.</a:t>
            </a:r>
            <a:endParaRPr sz="1400"/>
          </a:p>
          <a:p>
            <a:pPr marL="342900" indent="-342900" algn="just">
              <a:lnSpc>
                <a:spcPct val="80000"/>
              </a:lnSpc>
              <a:spcBef>
                <a:spcPts val="0"/>
              </a:spcBef>
              <a:buClr>
                <a:srgbClr val="262626"/>
              </a:buClr>
              <a:buSzPct val="100000"/>
              <a:buChar char="➢"/>
              <a:defRPr sz="3200">
                <a:solidFill>
                  <a:srgbClr val="003E6C"/>
                </a:solidFill>
              </a:defRPr>
            </a:pPr>
          </a:p>
          <a:p>
            <a:pPr marL="342900" indent="-342900" algn="just">
              <a:lnSpc>
                <a:spcPct val="80000"/>
              </a:lnSpc>
              <a:spcBef>
                <a:spcPts val="0"/>
              </a:spcBef>
              <a:buClr>
                <a:srgbClr val="262626"/>
              </a:buClr>
              <a:buSzPct val="100000"/>
              <a:buChar char="➢"/>
              <a:defRPr sz="2900">
                <a:solidFill>
                  <a:srgbClr val="003E6C"/>
                </a:solidFill>
              </a:defRPr>
            </a:pPr>
            <a:r>
              <a:t>Pension consolidation has been discussed in Springfield for over seventy years.</a:t>
            </a:r>
            <a:endParaRPr sz="1400"/>
          </a:p>
          <a:p>
            <a:pPr marL="342900" indent="-342900" algn="just">
              <a:lnSpc>
                <a:spcPct val="80000"/>
              </a:lnSpc>
              <a:spcBef>
                <a:spcPts val="0"/>
              </a:spcBef>
              <a:buClr>
                <a:srgbClr val="262626"/>
              </a:buClr>
              <a:buSzPct val="100000"/>
              <a:buChar char="➢"/>
              <a:defRPr sz="2800">
                <a:solidFill>
                  <a:srgbClr val="003E6C"/>
                </a:solidFill>
              </a:defRPr>
            </a:pPr>
          </a:p>
          <a:p>
            <a:pPr marL="342900" indent="-342900" algn="just">
              <a:lnSpc>
                <a:spcPct val="80000"/>
              </a:lnSpc>
              <a:spcBef>
                <a:spcPts val="0"/>
              </a:spcBef>
              <a:buClr>
                <a:srgbClr val="262626"/>
              </a:buClr>
              <a:buSzPct val="100000"/>
              <a:buChar char="➢"/>
              <a:defRPr sz="2900">
                <a:solidFill>
                  <a:srgbClr val="003E6C"/>
                </a:solidFill>
              </a:defRPr>
            </a:pPr>
            <a:r>
              <a:t>Three important police and firemen’s pension bills appeared defeated today but efforts may be made to revive one which would consolidated 335 pension systems outside of the City of Chicago . . .”</a:t>
            </a:r>
            <a:endParaRPr sz="1400"/>
          </a:p>
          <a:p>
            <a:pPr lvl="1" marL="800100" indent="-342900" algn="just">
              <a:lnSpc>
                <a:spcPct val="80000"/>
              </a:lnSpc>
              <a:spcBef>
                <a:spcPts val="0"/>
              </a:spcBef>
              <a:buClr>
                <a:srgbClr val="262626"/>
              </a:buClr>
              <a:buSzPct val="100000"/>
              <a:buChar char="➢"/>
              <a:defRPr sz="2500">
                <a:solidFill>
                  <a:srgbClr val="003E6C"/>
                </a:solidFill>
              </a:defRPr>
            </a:pPr>
            <a:r>
              <a:t>May 26, 1965 </a:t>
            </a:r>
            <a:r>
              <a:rPr i="1"/>
              <a:t>Chicago Tribune</a:t>
            </a:r>
            <a:r>
              <a:t> news article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Title 1"/>
          <p:cNvSpPr txBox="1"/>
          <p:nvPr>
            <p:ph type="title"/>
          </p:nvPr>
        </p:nvSpPr>
        <p:spPr>
          <a:xfrm>
            <a:off x="1645241" y="609600"/>
            <a:ext cx="4086965" cy="2012302"/>
          </a:xfrm>
          <a:prstGeom prst="rect">
            <a:avLst/>
          </a:prstGeom>
        </p:spPr>
        <p:txBody>
          <a:bodyPr/>
          <a:lstStyle>
            <a:lvl1pPr algn="ctr">
              <a:defRPr>
                <a:solidFill>
                  <a:srgbClr val="000000"/>
                </a:solidFill>
                <a:latin typeface="+mj-lt"/>
                <a:ea typeface="+mj-ea"/>
                <a:cs typeface="+mj-cs"/>
                <a:sym typeface="Century Gothic"/>
              </a:defRPr>
            </a:lvl1pPr>
          </a:lstStyle>
          <a:p>
            <a:pPr/>
            <a:r>
              <a:t>Overseeing the asset transfer</a:t>
            </a:r>
          </a:p>
        </p:txBody>
      </p:sp>
      <p:grpSp>
        <p:nvGrpSpPr>
          <p:cNvPr id="357" name="Picture 8"/>
          <p:cNvGrpSpPr/>
          <p:nvPr/>
        </p:nvGrpSpPr>
        <p:grpSpPr>
          <a:xfrm>
            <a:off x="1537916" y="3194923"/>
            <a:ext cx="4301614" cy="2580969"/>
            <a:chOff x="0" y="0"/>
            <a:chExt cx="4301613" cy="2580968"/>
          </a:xfrm>
        </p:grpSpPr>
        <p:sp>
          <p:nvSpPr>
            <p:cNvPr id="355" name="Shape"/>
            <p:cNvSpPr/>
            <p:nvPr/>
          </p:nvSpPr>
          <p:spPr>
            <a:xfrm>
              <a:off x="-1" y="0"/>
              <a:ext cx="4301615" cy="25809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440" y="0"/>
                  </a:lnTo>
                  <a:lnTo>
                    <a:pt x="21600" y="3600"/>
                  </a:lnTo>
                  <a:lnTo>
                    <a:pt x="21600" y="21600"/>
                  </a:lnTo>
                  <a:lnTo>
                    <a:pt x="21600" y="21600"/>
                  </a:lnTo>
                  <a:lnTo>
                    <a:pt x="2160" y="21600"/>
                  </a:lnTo>
                  <a:lnTo>
                    <a:pt x="0" y="18000"/>
                  </a:lnTo>
                  <a:lnTo>
                    <a:pt x="0" y="0"/>
                  </a:lnTo>
                  <a:close/>
                </a:path>
              </a:pathLst>
            </a:custGeom>
            <a:solidFill>
              <a:srgbClr val="EDEDED"/>
            </a:solidFill>
            <a:ln w="12700" cap="flat">
              <a:noFill/>
              <a:miter lim="400000"/>
            </a:ln>
            <a:effectLst/>
          </p:spPr>
          <p:txBody>
            <a:bodyPr wrap="square" lIns="45719" tIns="45719" rIns="45719" bIns="45719" numCol="1" anchor="ctr">
              <a:noAutofit/>
            </a:bodyPr>
            <a:lstStyle/>
            <a:p>
              <a:pPr/>
            </a:p>
          </p:txBody>
        </p:sp>
        <p:pic>
          <p:nvPicPr>
            <p:cNvPr id="356" name="image30.jpeg" descr="image30.jpeg"/>
            <p:cNvPicPr>
              <a:picLocks noChangeAspect="1"/>
            </p:cNvPicPr>
            <p:nvPr/>
          </p:nvPicPr>
          <p:blipFill>
            <a:blip r:embed="rId2">
              <a:extLst/>
            </a:blip>
            <a:srcRect l="0" t="0" r="0" b="3"/>
            <a:stretch>
              <a:fillRect/>
            </a:stretch>
          </p:blipFill>
          <p:spPr>
            <a:xfrm>
              <a:off x="0" y="0"/>
              <a:ext cx="4301614" cy="25808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7999"/>
                  </a:lnTo>
                  <a:lnTo>
                    <a:pt x="2160" y="21600"/>
                  </a:lnTo>
                  <a:lnTo>
                    <a:pt x="21600" y="21600"/>
                  </a:lnTo>
                  <a:lnTo>
                    <a:pt x="21600" y="3601"/>
                  </a:lnTo>
                  <a:lnTo>
                    <a:pt x="19440" y="0"/>
                  </a:lnTo>
                  <a:lnTo>
                    <a:pt x="0" y="0"/>
                  </a:lnTo>
                  <a:close/>
                </a:path>
              </a:pathLst>
            </a:custGeom>
            <a:ln w="88900" cap="sq">
              <a:solidFill>
                <a:srgbClr val="FFFFFF"/>
              </a:solidFill>
              <a:prstDash val="solid"/>
              <a:miter lim="800000"/>
            </a:ln>
            <a:effectLst>
              <a:outerShdw sx="100000" sy="100000" kx="0" ky="0" algn="b" rotWithShape="0" blurRad="50800" dist="38100" dir="2700000">
                <a:srgbClr val="000000">
                  <a:alpha val="40000"/>
                </a:srgbClr>
              </a:outerShdw>
            </a:effectLst>
          </p:spPr>
        </p:pic>
      </p:grpSp>
      <p:sp>
        <p:nvSpPr>
          <p:cNvPr id="358" name="TextBox 3"/>
          <p:cNvSpPr txBox="1"/>
          <p:nvPr/>
        </p:nvSpPr>
        <p:spPr>
          <a:xfrm>
            <a:off x="6398192" y="908991"/>
            <a:ext cx="5358930" cy="5158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14350" indent="-514350">
              <a:buSzPct val="100000"/>
              <a:buAutoNum type="arabicPeriod" startAt="1"/>
              <a:defRPr sz="2400">
                <a:solidFill>
                  <a:srgbClr val="003E6C"/>
                </a:solidFill>
              </a:defRPr>
            </a:pPr>
            <a:r>
              <a:t>FPIF will provide 30 days’ written notice to local fund as to when the transfer will take effect; Local fund must inform custodian and managers.</a:t>
            </a:r>
          </a:p>
          <a:p>
            <a:pPr marL="514350" indent="-514350">
              <a:buSzPct val="100000"/>
              <a:buAutoNum type="arabicPeriod" startAt="1"/>
              <a:defRPr sz="2400">
                <a:solidFill>
                  <a:srgbClr val="003E6C"/>
                </a:solidFill>
              </a:defRPr>
            </a:pPr>
          </a:p>
          <a:p>
            <a:pPr marL="514350" indent="-514350">
              <a:buSzPct val="100000"/>
              <a:buAutoNum type="arabicPeriod" startAt="2"/>
              <a:defRPr sz="2400">
                <a:solidFill>
                  <a:srgbClr val="003E6C"/>
                </a:solidFill>
              </a:defRPr>
            </a:pPr>
            <a:r>
              <a:t>CPA hired by FPIF will audit and generate a certified investment asset list.</a:t>
            </a:r>
          </a:p>
          <a:p>
            <a:pPr marL="514350" indent="-514350">
              <a:buSzPct val="100000"/>
              <a:buAutoNum type="arabicPeriod" startAt="2"/>
              <a:defRPr sz="2400">
                <a:solidFill>
                  <a:srgbClr val="003E6C"/>
                </a:solidFill>
              </a:defRPr>
            </a:pPr>
          </a:p>
          <a:p>
            <a:pPr marL="514350" indent="-514350">
              <a:buSzPct val="100000"/>
              <a:buAutoNum type="arabicPeriod" startAt="3"/>
              <a:defRPr sz="2400">
                <a:solidFill>
                  <a:srgbClr val="003E6C"/>
                </a:solidFill>
              </a:defRPr>
            </a:pPr>
            <a:r>
              <a:t>Once asset list is complete, local fund will be directed by FPIF not to buy or sell any assets.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extBox 3"/>
          <p:cNvSpPr txBox="1"/>
          <p:nvPr/>
        </p:nvSpPr>
        <p:spPr>
          <a:xfrm>
            <a:off x="6346202" y="975358"/>
            <a:ext cx="5449415"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14350" indent="-514350">
              <a:buSzPct val="100000"/>
              <a:buAutoNum type="arabicPeriod" startAt="4"/>
              <a:defRPr sz="2400">
                <a:solidFill>
                  <a:srgbClr val="003E6C"/>
                </a:solidFill>
              </a:defRPr>
            </a:pPr>
            <a:r>
              <a:t>On the designated transfer day, assets will be transferred, presumedly in kind, from the local fund to the FPIF.</a:t>
            </a:r>
          </a:p>
          <a:p>
            <a:pPr marL="514350" indent="-514350">
              <a:buSzPct val="100000"/>
              <a:buAutoNum type="arabicPeriod" startAt="4"/>
              <a:defRPr sz="2400">
                <a:solidFill>
                  <a:srgbClr val="003E6C"/>
                </a:solidFill>
              </a:defRPr>
            </a:pPr>
          </a:p>
          <a:p>
            <a:pPr marL="514350" indent="-514350">
              <a:buSzPct val="100000"/>
              <a:buAutoNum type="arabicPeriod" startAt="5"/>
              <a:defRPr sz="2400">
                <a:solidFill>
                  <a:srgbClr val="003E6C"/>
                </a:solidFill>
              </a:defRPr>
            </a:pPr>
            <a:r>
              <a:t>Local fund no longer has any investment authority and FPIF incurs all statutory and fiduciary responsibility for the management of pension assets.</a:t>
            </a:r>
          </a:p>
          <a:p>
            <a:pPr marL="514350" indent="-514350">
              <a:buSzPct val="100000"/>
              <a:buAutoNum type="arabicPeriod" startAt="5"/>
              <a:defRPr sz="2400">
                <a:solidFill>
                  <a:srgbClr val="003E6C"/>
                </a:solidFill>
              </a:defRPr>
            </a:pPr>
          </a:p>
          <a:p>
            <a:pPr marL="514350" indent="-514350">
              <a:buSzPct val="100000"/>
              <a:buAutoNum type="arabicPeriod" startAt="6"/>
              <a:defRPr sz="2400">
                <a:solidFill>
                  <a:srgbClr val="003E6C"/>
                </a:solidFill>
              </a:defRPr>
            </a:pPr>
            <a:r>
              <a:t>Local fund will receive a written receipt for assets.</a:t>
            </a:r>
          </a:p>
        </p:txBody>
      </p:sp>
      <p:pic>
        <p:nvPicPr>
          <p:cNvPr id="361" name="Picture 5" descr="Picture 5"/>
          <p:cNvPicPr>
            <a:picLocks noChangeAspect="1"/>
          </p:cNvPicPr>
          <p:nvPr/>
        </p:nvPicPr>
        <p:blipFill>
          <a:blip r:embed="rId2">
            <a:extLst/>
          </a:blip>
          <a:stretch>
            <a:fillRect/>
          </a:stretch>
        </p:blipFill>
        <p:spPr>
          <a:xfrm>
            <a:off x="2055495" y="3399921"/>
            <a:ext cx="3717821" cy="24740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6" y="0"/>
                </a:moveTo>
                <a:cubicBezTo>
                  <a:pt x="1073" y="0"/>
                  <a:pt x="0" y="1612"/>
                  <a:pt x="0" y="3600"/>
                </a:cubicBezTo>
                <a:lnTo>
                  <a:pt x="0" y="15852"/>
                </a:lnTo>
                <a:cubicBezTo>
                  <a:pt x="0" y="19026"/>
                  <a:pt x="1713" y="21600"/>
                  <a:pt x="3825" y="21600"/>
                </a:cubicBezTo>
                <a:lnTo>
                  <a:pt x="19204" y="21600"/>
                </a:lnTo>
                <a:cubicBezTo>
                  <a:pt x="20527" y="21600"/>
                  <a:pt x="21600" y="19988"/>
                  <a:pt x="21600" y="18000"/>
                </a:cubicBezTo>
                <a:lnTo>
                  <a:pt x="21600" y="5748"/>
                </a:lnTo>
                <a:cubicBezTo>
                  <a:pt x="21600" y="2574"/>
                  <a:pt x="19887" y="0"/>
                  <a:pt x="17775" y="0"/>
                </a:cubicBezTo>
                <a:lnTo>
                  <a:pt x="2396" y="0"/>
                </a:lnTo>
                <a:close/>
              </a:path>
            </a:pathLst>
          </a:custGeom>
          <a:ln w="88900" cap="sq">
            <a:solidFill>
              <a:srgbClr val="FFFFFF"/>
            </a:solidFill>
            <a:miter/>
          </a:ln>
          <a:effectLst>
            <a:outerShdw sx="100000" sy="100000" kx="0" ky="0" algn="b" rotWithShape="0" blurRad="50800" dist="38100" dir="2700000">
              <a:srgbClr val="000000">
                <a:alpha val="40000"/>
              </a:srgbClr>
            </a:outerShdw>
          </a:effectLst>
        </p:spPr>
      </p:pic>
      <p:sp>
        <p:nvSpPr>
          <p:cNvPr id="362" name="Title 1"/>
          <p:cNvSpPr txBox="1"/>
          <p:nvPr>
            <p:ph type="title"/>
          </p:nvPr>
        </p:nvSpPr>
        <p:spPr>
          <a:xfrm>
            <a:off x="1645241" y="802091"/>
            <a:ext cx="4086965" cy="2012302"/>
          </a:xfrm>
          <a:prstGeom prst="rect">
            <a:avLst/>
          </a:prstGeom>
        </p:spPr>
        <p:txBody>
          <a:bodyPr/>
          <a:lstStyle>
            <a:lvl1pPr algn="ctr">
              <a:defRPr>
                <a:solidFill>
                  <a:srgbClr val="000000"/>
                </a:solidFill>
                <a:latin typeface="+mj-lt"/>
                <a:ea typeface="+mj-ea"/>
                <a:cs typeface="+mj-cs"/>
                <a:sym typeface="Century Gothic"/>
              </a:defRPr>
            </a:lvl1pPr>
          </a:lstStyle>
          <a:p>
            <a:pPr/>
            <a:r>
              <a:t>Overseeing the asset transfer</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Title 1"/>
          <p:cNvSpPr txBox="1"/>
          <p:nvPr>
            <p:ph type="title"/>
          </p:nvPr>
        </p:nvSpPr>
        <p:spPr>
          <a:xfrm>
            <a:off x="1559897" y="402336"/>
            <a:ext cx="5109127" cy="1792223"/>
          </a:xfrm>
          <a:prstGeom prst="rect">
            <a:avLst/>
          </a:prstGeom>
        </p:spPr>
        <p:txBody>
          <a:bodyPr/>
          <a:lstStyle/>
          <a:p>
            <a:pPr algn="ctr">
              <a:defRPr>
                <a:solidFill>
                  <a:srgbClr val="000000"/>
                </a:solidFill>
                <a:latin typeface="+mj-lt"/>
                <a:ea typeface="+mj-ea"/>
                <a:cs typeface="+mj-cs"/>
                <a:sym typeface="Century Gothic"/>
              </a:defRPr>
            </a:pPr>
            <a:r>
              <a:t>FULL </a:t>
            </a:r>
            <a:br/>
            <a:r>
              <a:t>INVESTMENT</a:t>
            </a:r>
            <a:br/>
            <a:r>
              <a:t>AUTHORITY</a:t>
            </a:r>
          </a:p>
        </p:txBody>
      </p:sp>
      <p:sp>
        <p:nvSpPr>
          <p:cNvPr id="365" name="Text Placeholder 2"/>
          <p:cNvSpPr txBox="1"/>
          <p:nvPr>
            <p:ph type="body" sz="half" idx="1"/>
          </p:nvPr>
        </p:nvSpPr>
        <p:spPr>
          <a:xfrm>
            <a:off x="1445342" y="2330244"/>
            <a:ext cx="5338917" cy="3948638"/>
          </a:xfrm>
          <a:prstGeom prst="rect">
            <a:avLst/>
          </a:prstGeom>
        </p:spPr>
        <p:txBody>
          <a:bodyPr/>
          <a:lstStyle/>
          <a:p>
            <a:pPr algn="ctr">
              <a:defRPr sz="2500">
                <a:solidFill>
                  <a:srgbClr val="003E6C"/>
                </a:solidFill>
              </a:defRPr>
            </a:pPr>
            <a:r>
              <a:t>FPIF shall have full authority to invest funds, subject to restrictions of Art. 1 of the Illinois Pension Code.</a:t>
            </a:r>
            <a:endParaRPr sz="1200"/>
          </a:p>
          <a:p>
            <a:pPr algn="ctr">
              <a:defRPr sz="2500">
                <a:solidFill>
                  <a:srgbClr val="003E6C"/>
                </a:solidFill>
              </a:defRPr>
            </a:pPr>
            <a:r>
              <a:t>All assets are invested in the name of the FPIF.</a:t>
            </a:r>
            <a:endParaRPr sz="1200"/>
          </a:p>
          <a:p>
            <a:pPr algn="ctr">
              <a:defRPr sz="2500">
                <a:solidFill>
                  <a:srgbClr val="003E6C"/>
                </a:solidFill>
              </a:defRPr>
            </a:pPr>
            <a:r>
              <a:t> All investments shall be placed       with a bonded custodian selected by the FPIF.</a:t>
            </a:r>
          </a:p>
        </p:txBody>
      </p:sp>
      <p:grpSp>
        <p:nvGrpSpPr>
          <p:cNvPr id="368" name="Picture Placeholder 6"/>
          <p:cNvGrpSpPr/>
          <p:nvPr/>
        </p:nvGrpSpPr>
        <p:grpSpPr>
          <a:xfrm>
            <a:off x="7577876" y="926684"/>
            <a:ext cx="3504686" cy="5004631"/>
            <a:chOff x="0" y="0"/>
            <a:chExt cx="3504684" cy="5004630"/>
          </a:xfrm>
        </p:grpSpPr>
        <p:sp>
          <p:nvSpPr>
            <p:cNvPr id="366" name="Rectangle"/>
            <p:cNvSpPr/>
            <p:nvPr/>
          </p:nvSpPr>
          <p:spPr>
            <a:xfrm>
              <a:off x="0" y="0"/>
              <a:ext cx="3504685" cy="5004631"/>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367" name="image32.jpeg" descr="image32.jpeg"/>
            <p:cNvPicPr>
              <a:picLocks noChangeAspect="1"/>
            </p:cNvPicPr>
            <p:nvPr/>
          </p:nvPicPr>
          <p:blipFill>
            <a:blip r:embed="rId2">
              <a:extLst/>
            </a:blip>
            <a:stretch>
              <a:fillRect/>
            </a:stretch>
          </p:blipFill>
          <p:spPr>
            <a:xfrm>
              <a:off x="0" y="0"/>
              <a:ext cx="3504685" cy="5004631"/>
            </a:xfrm>
            <a:prstGeom prst="rect">
              <a:avLst/>
            </a:prstGeom>
            <a:ln w="190500" cap="rnd">
              <a:solidFill>
                <a:srgbClr val="FFFFFF"/>
              </a:solidFill>
              <a:prstDash val="solid"/>
              <a:round/>
            </a:ln>
            <a:effectLst>
              <a:outerShdw sx="100000" sy="100000" kx="0" ky="0" algn="b" rotWithShape="0" blurRad="50800" dist="38100" dir="2700000">
                <a:srgbClr val="000000">
                  <a:alpha val="40000"/>
                </a:srgbClr>
              </a:outerShdw>
            </a:effectLst>
          </p:spPr>
        </p:pic>
      </p:grpSp>
      <p:sp>
        <p:nvSpPr>
          <p:cNvPr id="369" name="TextBox 3"/>
          <p:cNvSpPr txBox="1"/>
          <p:nvPr/>
        </p:nvSpPr>
        <p:spPr>
          <a:xfrm>
            <a:off x="7574737" y="6048049"/>
            <a:ext cx="4413821" cy="231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900"/>
            </a:pPr>
            <a:r>
              <a:rPr u="sng">
                <a:solidFill>
                  <a:srgbClr val="00B0F0"/>
                </a:solidFill>
                <a:uFill>
                  <a:solidFill>
                    <a:srgbClr val="00B0F0"/>
                  </a:solidFill>
                </a:uFill>
                <a:hlinkClick r:id="rId3" invalidUrl="" action="" tgtFrame="" tooltip="" history="1" highlightClick="0" endSnd="0"/>
              </a:rPr>
              <a:t>This Photo</a:t>
            </a:r>
            <a:r>
              <a:t> by Unknown Author is licensed under </a:t>
            </a:r>
            <a:r>
              <a:rPr u="sng">
                <a:solidFill>
                  <a:srgbClr val="00B0F0"/>
                </a:solidFill>
                <a:uFill>
                  <a:solidFill>
                    <a:srgbClr val="00B0F0"/>
                  </a:solidFill>
                </a:uFill>
                <a:hlinkClick r:id="rId4" invalidUrl="" action="" tgtFrame="" tooltip="" history="1" highlightClick="0" endSnd="0"/>
              </a:rPr>
              <a:t>CC BY-NC-ND</a:t>
            </a:r>
            <a:r>
              <a:t>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More investment DETAILS</a:t>
            </a:r>
          </a:p>
        </p:txBody>
      </p:sp>
      <p:sp>
        <p:nvSpPr>
          <p:cNvPr id="372" name="Text Placeholder 6"/>
          <p:cNvSpPr txBox="1"/>
          <p:nvPr>
            <p:ph type="body" idx="1"/>
          </p:nvPr>
        </p:nvSpPr>
        <p:spPr>
          <a:xfrm>
            <a:off x="1627321" y="1507065"/>
            <a:ext cx="9709272" cy="4849285"/>
          </a:xfrm>
          <a:prstGeom prst="rect">
            <a:avLst/>
          </a:prstGeom>
        </p:spPr>
        <p:txBody>
          <a:bodyPr/>
          <a:lstStyle/>
          <a:p>
            <a:pPr lvl="1" marL="800100" indent="-342900" algn="just">
              <a:spcBef>
                <a:spcPts val="0"/>
              </a:spcBef>
              <a:buClr>
                <a:srgbClr val="262626"/>
              </a:buClr>
              <a:buSzPct val="100000"/>
              <a:buChar char="➢"/>
              <a:defRPr sz="2800">
                <a:solidFill>
                  <a:srgbClr val="0070C0"/>
                </a:solidFill>
                <a:latin typeface="Times New Roman"/>
                <a:ea typeface="Times New Roman"/>
                <a:cs typeface="Times New Roman"/>
                <a:sym typeface="Times New Roman"/>
              </a:defRPr>
            </a:pPr>
          </a:p>
          <a:p>
            <a:pPr marL="342900" indent="-342900" algn="just">
              <a:spcBef>
                <a:spcPts val="0"/>
              </a:spcBef>
              <a:buClr>
                <a:srgbClr val="262626"/>
              </a:buClr>
              <a:buSzPct val="100000"/>
              <a:buChar char="➢"/>
              <a:defRPr sz="2800">
                <a:solidFill>
                  <a:srgbClr val="003E6C"/>
                </a:solidFill>
              </a:defRPr>
            </a:pPr>
            <a:r>
              <a:t>FPIF shall not be limited by the investment restrictions in the same manner as Article 3 and 4 funds.</a:t>
            </a:r>
          </a:p>
          <a:p>
            <a:pPr marL="342900" indent="-342900" algn="just">
              <a:spcBef>
                <a:spcPts val="0"/>
              </a:spcBef>
              <a:buClr>
                <a:srgbClr val="262626"/>
              </a:buClr>
              <a:buSzPct val="100000"/>
              <a:buChar char="➢"/>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FPIF may directly invest assets in public market investments, private investments, real estate investments, or other investments permitted in Article 1 of the Pension Code.</a:t>
            </a:r>
          </a:p>
          <a:p>
            <a:pPr algn="just">
              <a:spcBef>
                <a:spcPts val="0"/>
              </a:spcBef>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All assets must be held in accounts </a:t>
            </a:r>
            <a:r>
              <a:rPr b="1"/>
              <a:t>outside of the State treasury</a:t>
            </a:r>
            <a:r>
              <a: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Title 1"/>
          <p:cNvSpPr txBox="1"/>
          <p:nvPr>
            <p:ph type="title"/>
          </p:nvPr>
        </p:nvSpPr>
        <p:spPr>
          <a:xfrm>
            <a:off x="1645241" y="609600"/>
            <a:ext cx="3885272" cy="2448232"/>
          </a:xfrm>
          <a:prstGeom prst="rect">
            <a:avLst/>
          </a:prstGeom>
        </p:spPr>
        <p:txBody>
          <a:bodyPr/>
          <a:lstStyle>
            <a:lvl1pPr algn="ctr">
              <a:defRPr>
                <a:solidFill>
                  <a:srgbClr val="000000"/>
                </a:solidFill>
                <a:latin typeface="+mj-lt"/>
                <a:ea typeface="+mj-ea"/>
                <a:cs typeface="+mj-cs"/>
                <a:sym typeface="Century Gothic"/>
              </a:defRPr>
            </a:lvl1pPr>
          </a:lstStyle>
          <a:p>
            <a:pPr/>
            <a:r>
              <a:t>Use of separate accounts</a:t>
            </a:r>
          </a:p>
        </p:txBody>
      </p:sp>
      <p:sp>
        <p:nvSpPr>
          <p:cNvPr id="375" name="TextBox 3"/>
          <p:cNvSpPr txBox="1"/>
          <p:nvPr/>
        </p:nvSpPr>
        <p:spPr>
          <a:xfrm>
            <a:off x="6707208" y="961226"/>
            <a:ext cx="5093066" cy="4879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Char char="➢"/>
              <a:defRPr sz="2400">
                <a:solidFill>
                  <a:srgbClr val="003E6C"/>
                </a:solidFill>
              </a:defRPr>
            </a:pPr>
            <a:r>
              <a:t>FPIF is required by law to separately calculate account balances for each Art 4 fund.</a:t>
            </a:r>
          </a:p>
          <a:p>
            <a:pPr marL="457200" indent="-457200">
              <a:buSzPct val="100000"/>
              <a:buChar char="➢"/>
              <a:defRPr sz="2400">
                <a:solidFill>
                  <a:srgbClr val="003E6C"/>
                </a:solidFill>
              </a:defRPr>
            </a:pPr>
          </a:p>
          <a:p>
            <a:pPr marL="457200" indent="-457200">
              <a:buSzPct val="100000"/>
              <a:buChar char="➢"/>
              <a:defRPr sz="2400">
                <a:solidFill>
                  <a:srgbClr val="003E6C"/>
                </a:solidFill>
              </a:defRPr>
            </a:pPr>
            <a:r>
              <a:t>Operations and financial condition of one fund </a:t>
            </a:r>
            <a:r>
              <a:rPr b="1"/>
              <a:t>shall not </a:t>
            </a:r>
            <a:r>
              <a:t>affect the account balance of any other pension fund.</a:t>
            </a:r>
          </a:p>
          <a:p>
            <a:pPr marL="457200" indent="-457200">
              <a:buSzPct val="100000"/>
              <a:buChar char="➢"/>
              <a:defRPr sz="2400">
                <a:solidFill>
                  <a:srgbClr val="003E6C"/>
                </a:solidFill>
              </a:defRPr>
            </a:pPr>
          </a:p>
          <a:p>
            <a:pPr marL="457200" indent="-457200">
              <a:buSzPct val="100000"/>
              <a:buChar char="➢"/>
              <a:defRPr sz="2400">
                <a:solidFill>
                  <a:srgbClr val="003E6C"/>
                </a:solidFill>
              </a:defRPr>
            </a:pPr>
            <a:r>
              <a:t>Investment returns shall be allocated and distributed pro rata in accordance with the assets held by each fund.</a:t>
            </a:r>
          </a:p>
        </p:txBody>
      </p:sp>
      <p:pic>
        <p:nvPicPr>
          <p:cNvPr id="376" name="Picture 6" descr="Picture 6"/>
          <p:cNvPicPr>
            <a:picLocks noChangeAspect="1"/>
          </p:cNvPicPr>
          <p:nvPr/>
        </p:nvPicPr>
        <p:blipFill>
          <a:blip r:embed="rId2">
            <a:extLst/>
          </a:blip>
          <a:stretch>
            <a:fillRect/>
          </a:stretch>
        </p:blipFill>
        <p:spPr>
          <a:xfrm>
            <a:off x="1645240" y="3190239"/>
            <a:ext cx="3885273" cy="2750250"/>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Text Placeholder 6"/>
          <p:cNvSpPr txBox="1"/>
          <p:nvPr>
            <p:ph type="body" sz="quarter" idx="1"/>
          </p:nvPr>
        </p:nvSpPr>
        <p:spPr>
          <a:xfrm>
            <a:off x="6742176" y="943111"/>
            <a:ext cx="5096257" cy="1934203"/>
          </a:xfrm>
          <a:prstGeom prst="rect">
            <a:avLst/>
          </a:prstGeom>
        </p:spPr>
        <p:txBody>
          <a:bodyPr/>
          <a:lstStyle>
            <a:lvl1pPr marL="0" indent="0" algn="ctr">
              <a:buSzTx/>
              <a:buNone/>
              <a:defRPr sz="4400"/>
            </a:lvl1pPr>
          </a:lstStyle>
          <a:p>
            <a:pPr/>
            <a:r>
              <a:t>REPORTING REQUIREMENTS</a:t>
            </a:r>
          </a:p>
        </p:txBody>
      </p:sp>
      <p:sp>
        <p:nvSpPr>
          <p:cNvPr id="379" name="Title 20"/>
          <p:cNvSpPr txBox="1"/>
          <p:nvPr>
            <p:ph type="title"/>
          </p:nvPr>
        </p:nvSpPr>
        <p:spPr>
          <a:xfrm>
            <a:off x="1524000" y="475488"/>
            <a:ext cx="4267028" cy="5449824"/>
          </a:xfrm>
          <a:prstGeom prst="rect">
            <a:avLst/>
          </a:prstGeom>
        </p:spPr>
        <p:txBody>
          <a:bodyPr/>
          <a:lstStyle>
            <a:lvl1pPr algn="ctr">
              <a:defRPr>
                <a:latin typeface="Bookman Old Style"/>
                <a:ea typeface="Bookman Old Style"/>
                <a:cs typeface="Bookman Old Style"/>
                <a:sym typeface="Bookman Old Style"/>
              </a:defRPr>
            </a:lvl1pPr>
          </a:lstStyle>
          <a:p>
            <a:pPr/>
            <a:r>
              <a:t> </a:t>
            </a:r>
          </a:p>
        </p:txBody>
      </p:sp>
      <p:sp>
        <p:nvSpPr>
          <p:cNvPr id="380" name="TextBox 10"/>
          <p:cNvSpPr txBox="1"/>
          <p:nvPr/>
        </p:nvSpPr>
        <p:spPr>
          <a:xfrm>
            <a:off x="1313601" y="117182"/>
            <a:ext cx="4821937" cy="65660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200">
                <a:solidFill>
                  <a:srgbClr val="0070C0"/>
                </a:solidFill>
                <a:latin typeface="Times New Roman"/>
                <a:ea typeface="Times New Roman"/>
                <a:cs typeface="Times New Roman"/>
                <a:sym typeface="Times New Roman"/>
              </a:defRPr>
            </a:pPr>
          </a:p>
          <a:p>
            <a:pPr algn="ctr">
              <a:defRPr sz="2800">
                <a:solidFill>
                  <a:srgbClr val="003E6C"/>
                </a:solidFill>
              </a:defRPr>
            </a:pPr>
            <a:r>
              <a:t>The FPIF must be annually audited by CPA using GASB standards.</a:t>
            </a:r>
          </a:p>
          <a:p>
            <a:pPr algn="ctr">
              <a:defRPr sz="2800">
                <a:solidFill>
                  <a:srgbClr val="003E6C"/>
                </a:solidFill>
              </a:defRPr>
            </a:pPr>
          </a:p>
          <a:p>
            <a:pPr algn="ctr">
              <a:defRPr sz="2800">
                <a:solidFill>
                  <a:srgbClr val="003E6C"/>
                </a:solidFill>
              </a:defRPr>
            </a:pPr>
            <a:r>
              <a:t>The FPIF must provide quarterly and annual investment reports to all Article 4 funds that show returns, gains, losses and administrative costs.</a:t>
            </a:r>
          </a:p>
          <a:p>
            <a:pPr algn="ctr">
              <a:defRPr sz="2800">
                <a:solidFill>
                  <a:srgbClr val="003E6C"/>
                </a:solidFill>
              </a:defRPr>
            </a:pPr>
          </a:p>
          <a:p>
            <a:pPr algn="ctr">
              <a:defRPr sz="2800">
                <a:solidFill>
                  <a:srgbClr val="003E6C"/>
                </a:solidFill>
              </a:defRPr>
            </a:pPr>
            <a:r>
              <a:t>The fiscal year starts July 1st and ends June 30th. </a:t>
            </a:r>
          </a:p>
          <a:p>
            <a:pPr algn="ctr">
              <a:defRPr sz="2800">
                <a:solidFill>
                  <a:srgbClr val="0070C0"/>
                </a:solidFill>
                <a:latin typeface="Times New Roman"/>
                <a:ea typeface="Times New Roman"/>
                <a:cs typeface="Times New Roman"/>
                <a:sym typeface="Times New Roman"/>
              </a:defRPr>
            </a:pPr>
            <a:r>
              <a:t>   </a:t>
            </a:r>
          </a:p>
        </p:txBody>
      </p:sp>
      <p:pic>
        <p:nvPicPr>
          <p:cNvPr id="381" name="Picture 5" descr="Picture 5"/>
          <p:cNvPicPr>
            <a:picLocks noChangeAspect="1"/>
          </p:cNvPicPr>
          <p:nvPr/>
        </p:nvPicPr>
        <p:blipFill>
          <a:blip r:embed="rId2">
            <a:extLst/>
          </a:blip>
          <a:stretch>
            <a:fillRect/>
          </a:stretch>
        </p:blipFill>
        <p:spPr>
          <a:xfrm>
            <a:off x="6742176" y="2877312"/>
            <a:ext cx="4913377" cy="3479355"/>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Title 4"/>
          <p:cNvSpPr txBox="1"/>
          <p:nvPr>
            <p:ph type="title"/>
          </p:nvPr>
        </p:nvSpPr>
        <p:spPr>
          <a:xfrm>
            <a:off x="3097160" y="1387169"/>
            <a:ext cx="5279924" cy="1680012"/>
          </a:xfrm>
          <a:prstGeom prst="rect">
            <a:avLst/>
          </a:prstGeom>
        </p:spPr>
        <p:txBody>
          <a:bodyPr/>
          <a:lstStyle/>
          <a:p>
            <a:pPr algn="ctr">
              <a:defRPr sz="5400">
                <a:solidFill>
                  <a:srgbClr val="000000"/>
                </a:solidFill>
                <a:latin typeface="+mj-lt"/>
                <a:ea typeface="+mj-ea"/>
                <a:cs typeface="+mj-cs"/>
                <a:sym typeface="Century Gothic"/>
              </a:defRPr>
            </a:pPr>
            <a:r>
              <a:t>questions?</a:t>
            </a:r>
            <a:br/>
          </a:p>
        </p:txBody>
      </p:sp>
      <p:sp>
        <p:nvSpPr>
          <p:cNvPr id="384" name="TextBox 7"/>
          <p:cNvSpPr txBox="1"/>
          <p:nvPr/>
        </p:nvSpPr>
        <p:spPr>
          <a:xfrm>
            <a:off x="3566822" y="2934592"/>
            <a:ext cx="4340600" cy="2616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2000">
                <a:solidFill>
                  <a:srgbClr val="003E6C"/>
                </a:solidFill>
              </a:defRPr>
            </a:pPr>
            <a:r>
              <a:t>Meganne Trela</a:t>
            </a:r>
          </a:p>
          <a:p>
            <a:pPr algn="ctr">
              <a:defRPr sz="2000">
                <a:solidFill>
                  <a:srgbClr val="003E6C"/>
                </a:solidFill>
              </a:defRPr>
            </a:pPr>
            <a:r>
              <a:t>Ottosen DiNolfo </a:t>
            </a:r>
          </a:p>
          <a:p>
            <a:pPr algn="ctr">
              <a:defRPr sz="2000">
                <a:solidFill>
                  <a:srgbClr val="003E6C"/>
                </a:solidFill>
              </a:defRPr>
            </a:pPr>
            <a:r>
              <a:t>Hasenbalg &amp; Castaldo, Ltd.</a:t>
            </a:r>
          </a:p>
          <a:p>
            <a:pPr algn="ctr">
              <a:defRPr sz="2000">
                <a:solidFill>
                  <a:srgbClr val="003E6C"/>
                </a:solidFill>
              </a:defRPr>
            </a:pPr>
            <a:r>
              <a:t>1804 N. Naper Blvd.</a:t>
            </a:r>
          </a:p>
          <a:p>
            <a:pPr algn="ctr">
              <a:defRPr sz="2000">
                <a:solidFill>
                  <a:srgbClr val="003E6C"/>
                </a:solidFill>
              </a:defRPr>
            </a:pPr>
            <a:r>
              <a:t>Suite 350</a:t>
            </a:r>
          </a:p>
          <a:p>
            <a:pPr algn="ctr">
              <a:defRPr sz="2000">
                <a:solidFill>
                  <a:srgbClr val="003E6C"/>
                </a:solidFill>
              </a:defRPr>
            </a:pPr>
            <a:r>
              <a:t>Naperville, IL. 60563</a:t>
            </a:r>
          </a:p>
          <a:p>
            <a:pPr algn="ctr">
              <a:defRPr sz="2000">
                <a:solidFill>
                  <a:srgbClr val="003E6C"/>
                </a:solidFill>
              </a:defRPr>
            </a:pPr>
            <a:r>
              <a:t>630-682-0085</a:t>
            </a:r>
          </a:p>
          <a:p>
            <a:pPr algn="ctr">
              <a:defRPr sz="2800">
                <a:solidFill>
                  <a:srgbClr val="0070C0"/>
                </a:solidFill>
                <a:latin typeface="Times New Roman"/>
                <a:ea typeface="Times New Roman"/>
                <a:cs typeface="Times New Roman"/>
                <a:sym typeface="Times New Roman"/>
              </a:defRPr>
            </a:pP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2"/>
          <p:cNvSpPr txBox="1"/>
          <p:nvPr>
            <p:ph type="title"/>
          </p:nvPr>
        </p:nvSpPr>
        <p:spPr>
          <a:xfrm>
            <a:off x="1627323" y="411060"/>
            <a:ext cx="10134370" cy="1384183"/>
          </a:xfrm>
          <a:prstGeom prst="rect">
            <a:avLst/>
          </a:prstGeom>
        </p:spPr>
        <p:txBody>
          <a:bodyPr/>
          <a:lstStyle/>
          <a:p>
            <a:pPr algn="ctr">
              <a:defRPr>
                <a:solidFill>
                  <a:srgbClr val="000000"/>
                </a:solidFill>
                <a:latin typeface="+mj-lt"/>
                <a:ea typeface="+mj-ea"/>
                <a:cs typeface="+mj-cs"/>
                <a:sym typeface="Century Gothic"/>
              </a:defRPr>
            </a:pPr>
            <a:r>
              <a:t>BRIEF History of </a:t>
            </a:r>
            <a:br/>
            <a:r>
              <a:t>pension consolidation</a:t>
            </a:r>
          </a:p>
        </p:txBody>
      </p:sp>
      <p:sp>
        <p:nvSpPr>
          <p:cNvPr id="217" name="Text Placeholder 6"/>
          <p:cNvSpPr txBox="1"/>
          <p:nvPr>
            <p:ph type="body" idx="1"/>
          </p:nvPr>
        </p:nvSpPr>
        <p:spPr>
          <a:xfrm>
            <a:off x="1627321" y="1719071"/>
            <a:ext cx="9709272" cy="4637279"/>
          </a:xfrm>
          <a:prstGeom prst="rect">
            <a:avLst/>
          </a:prstGeom>
        </p:spPr>
        <p:txBody>
          <a:bodyPr/>
          <a:lstStyle/>
          <a:p>
            <a:pPr marL="342900" indent="-342900" algn="just">
              <a:lnSpc>
                <a:spcPct val="90000"/>
              </a:lnSpc>
              <a:spcBef>
                <a:spcPts val="0"/>
              </a:spcBef>
              <a:buClr>
                <a:srgbClr val="262626"/>
              </a:buClr>
              <a:buSzPct val="100000"/>
              <a:buChar char="➢"/>
              <a:defRPr sz="3200">
                <a:solidFill>
                  <a:srgbClr val="0070C0"/>
                </a:solidFill>
                <a:latin typeface="Times New Roman"/>
                <a:ea typeface="Times New Roman"/>
                <a:cs typeface="Times New Roman"/>
                <a:sym typeface="Times New Roman"/>
              </a:defRPr>
            </a:pPr>
          </a:p>
          <a:p>
            <a:pPr marL="342900" indent="-342900" algn="just">
              <a:lnSpc>
                <a:spcPct val="90000"/>
              </a:lnSpc>
              <a:spcBef>
                <a:spcPts val="0"/>
              </a:spcBef>
              <a:buClr>
                <a:srgbClr val="262626"/>
              </a:buClr>
              <a:buSzPct val="100000"/>
              <a:buChar char="➢"/>
              <a:defRPr sz="3000">
                <a:solidFill>
                  <a:srgbClr val="003E6C"/>
                </a:solidFill>
              </a:defRPr>
            </a:pPr>
            <a:r>
              <a:t>This same article considered the City of Chicago’s funding status as being “in good shape” when the City was only 35% funded.</a:t>
            </a:r>
          </a:p>
          <a:p>
            <a:pPr lvl="1" marL="800100" indent="-342900" algn="just">
              <a:lnSpc>
                <a:spcPct val="90000"/>
              </a:lnSpc>
              <a:spcBef>
                <a:spcPts val="0"/>
              </a:spcBef>
              <a:buClr>
                <a:srgbClr val="262626"/>
              </a:buClr>
              <a:buSzPct val="100000"/>
              <a:buChar char="➢"/>
              <a:defRPr sz="3000">
                <a:solidFill>
                  <a:srgbClr val="003E6C"/>
                </a:solidFill>
              </a:defRPr>
            </a:pPr>
            <a:r>
              <a:t>Cite: </a:t>
            </a:r>
            <a:r>
              <a:rPr i="1"/>
              <a:t>Forbes</a:t>
            </a:r>
            <a:r>
              <a:t>, Jan. 4, 2020 by Elizabeth Bauer</a:t>
            </a:r>
          </a:p>
          <a:p>
            <a:pPr lvl="1" algn="just">
              <a:lnSpc>
                <a:spcPct val="90000"/>
              </a:lnSpc>
              <a:spcBef>
                <a:spcPts val="0"/>
              </a:spcBef>
              <a:defRPr sz="3000">
                <a:solidFill>
                  <a:srgbClr val="003E6C"/>
                </a:solidFill>
              </a:defRPr>
            </a:pPr>
          </a:p>
          <a:p>
            <a:pPr marL="342900" indent="-342900" algn="just">
              <a:lnSpc>
                <a:spcPct val="90000"/>
              </a:lnSpc>
              <a:spcBef>
                <a:spcPts val="0"/>
              </a:spcBef>
              <a:buClr>
                <a:srgbClr val="262626"/>
              </a:buClr>
              <a:buSzPct val="100000"/>
              <a:buChar char="➢"/>
              <a:defRPr b="1" sz="3000">
                <a:solidFill>
                  <a:srgbClr val="003E6C"/>
                </a:solidFill>
              </a:defRPr>
            </a:pPr>
            <a:r>
              <a:t>P.A. 101-0610 </a:t>
            </a:r>
            <a:r>
              <a:rPr b="0"/>
              <a:t>was based in large part from the findings of the Illinois Pension Consolidation Feasibility Task Force, which issued a 22 page report on October 10, 2019.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le 1"/>
          <p:cNvSpPr txBox="1"/>
          <p:nvPr>
            <p:ph type="title"/>
          </p:nvPr>
        </p:nvSpPr>
        <p:spPr>
          <a:xfrm>
            <a:off x="1066800" y="642594"/>
            <a:ext cx="10058400" cy="1504988"/>
          </a:xfrm>
          <a:prstGeom prst="rect">
            <a:avLst/>
          </a:prstGeom>
        </p:spPr>
        <p:txBody>
          <a:bodyPr/>
          <a:lstStyle/>
          <a:p>
            <a:pPr algn="ctr"/>
            <a:r>
              <a:t>Key provisions impacting </a:t>
            </a:r>
            <a:br/>
            <a:r>
              <a:t>operations of article 4 funds </a:t>
            </a:r>
          </a:p>
        </p:txBody>
      </p:sp>
      <p:grpSp>
        <p:nvGrpSpPr>
          <p:cNvPr id="226" name="Content Placeholder 2"/>
          <p:cNvGrpSpPr/>
          <p:nvPr/>
        </p:nvGrpSpPr>
        <p:grpSpPr>
          <a:xfrm>
            <a:off x="1683749" y="2736268"/>
            <a:ext cx="8824500" cy="1818563"/>
            <a:chOff x="0" y="0"/>
            <a:chExt cx="8824499" cy="1818562"/>
          </a:xfrm>
        </p:grpSpPr>
        <p:sp>
          <p:nvSpPr>
            <p:cNvPr id="220"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21" name="Rectangle"/>
            <p:cNvSpPr/>
            <p:nvPr/>
          </p:nvSpPr>
          <p:spPr>
            <a:xfrm>
              <a:off x="270885" y="307390"/>
              <a:ext cx="1276792" cy="1203783"/>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22" name="Circle"/>
            <p:cNvSpPr/>
            <p:nvPr/>
          </p:nvSpPr>
          <p:spPr>
            <a:xfrm>
              <a:off x="3502968" y="0"/>
              <a:ext cx="1818563" cy="1818563"/>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23" name="Rectangle"/>
            <p:cNvSpPr/>
            <p:nvPr/>
          </p:nvSpPr>
          <p:spPr>
            <a:xfrm>
              <a:off x="3771887" y="290612"/>
              <a:ext cx="1280727" cy="12373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24" name="Circle"/>
            <p:cNvSpPr/>
            <p:nvPr/>
          </p:nvSpPr>
          <p:spPr>
            <a:xfrm>
              <a:off x="7005937" y="0"/>
              <a:ext cx="1818563" cy="1818563"/>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25" name="Rectangle"/>
            <p:cNvSpPr/>
            <p:nvPr/>
          </p:nvSpPr>
          <p:spPr>
            <a:xfrm>
              <a:off x="7313598" y="455704"/>
              <a:ext cx="1188716" cy="960579"/>
            </a:xfrm>
            <a:prstGeom prst="rect">
              <a:avLst/>
            </a:prstGeom>
            <a:solidFill>
              <a:srgbClr val="FFFFFF"/>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pic>
        <p:nvPicPr>
          <p:cNvPr id="227" name="Picture 3" descr="Picture 3"/>
          <p:cNvPicPr>
            <a:picLocks noChangeAspect="1"/>
          </p:cNvPicPr>
          <p:nvPr/>
        </p:nvPicPr>
        <p:blipFill>
          <a:blip r:embed="rId4">
            <a:extLst/>
          </a:blip>
          <a:srcRect l="7616" t="0" r="5829" b="0"/>
          <a:stretch>
            <a:fillRect/>
          </a:stretch>
        </p:blipFill>
        <p:spPr>
          <a:xfrm>
            <a:off x="8923678" y="3053593"/>
            <a:ext cx="1336059" cy="115768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2"/>
          <p:cNvSpPr txBox="1"/>
          <p:nvPr>
            <p:ph type="title"/>
          </p:nvPr>
        </p:nvSpPr>
        <p:spPr>
          <a:xfrm>
            <a:off x="1627323" y="339644"/>
            <a:ext cx="10134370" cy="1002553"/>
          </a:xfrm>
          <a:prstGeom prst="rect">
            <a:avLst/>
          </a:prstGeom>
        </p:spPr>
        <p:txBody>
          <a:bodyPr/>
          <a:lstStyle>
            <a:lvl1pPr algn="ctr">
              <a:defRPr>
                <a:solidFill>
                  <a:srgbClr val="000000"/>
                </a:solidFill>
                <a:latin typeface="+mj-lt"/>
                <a:ea typeface="+mj-ea"/>
                <a:cs typeface="+mj-cs"/>
                <a:sym typeface="Century Gothic"/>
              </a:defRPr>
            </a:lvl1pPr>
          </a:lstStyle>
          <a:p>
            <a:pPr/>
            <a:r>
              <a:t>definitions</a:t>
            </a:r>
          </a:p>
        </p:txBody>
      </p:sp>
      <p:sp>
        <p:nvSpPr>
          <p:cNvPr id="230" name="Text Placeholder 6"/>
          <p:cNvSpPr txBox="1"/>
          <p:nvPr>
            <p:ph type="body" idx="1"/>
          </p:nvPr>
        </p:nvSpPr>
        <p:spPr>
          <a:xfrm>
            <a:off x="1627321" y="1507065"/>
            <a:ext cx="10134373" cy="4849285"/>
          </a:xfrm>
          <a:prstGeom prst="rect">
            <a:avLst/>
          </a:prstGeom>
        </p:spPr>
        <p:txBody>
          <a:bodyPr/>
          <a:lstStyle/>
          <a:p>
            <a:pPr marL="342900" indent="-342900" algn="just">
              <a:spcBef>
                <a:spcPts val="0"/>
              </a:spcBef>
              <a:buClr>
                <a:srgbClr val="262626"/>
              </a:buClr>
              <a:buSzPct val="100000"/>
              <a:buChar char="➢"/>
              <a:defRPr sz="2800">
                <a:solidFill>
                  <a:srgbClr val="003E6C"/>
                </a:solidFill>
                <a:latin typeface="Times New Roman"/>
                <a:ea typeface="Times New Roman"/>
                <a:cs typeface="Times New Roman"/>
                <a:sym typeface="Times New Roman"/>
              </a:defRPr>
            </a:pPr>
            <a:r>
              <a:t>“</a:t>
            </a:r>
            <a:r>
              <a:rPr b="1">
                <a:latin typeface="+mj-lt"/>
                <a:ea typeface="+mj-ea"/>
                <a:cs typeface="+mj-cs"/>
                <a:sym typeface="Century Gothic"/>
              </a:rPr>
              <a:t>Transferor Pension Fund</a:t>
            </a:r>
            <a:r>
              <a:rPr>
                <a:latin typeface="+mj-lt"/>
                <a:ea typeface="+mj-ea"/>
                <a:cs typeface="+mj-cs"/>
                <a:sym typeface="Century Gothic"/>
              </a:rPr>
              <a:t>” </a:t>
            </a:r>
            <a:endParaRPr>
              <a:latin typeface="+mj-lt"/>
              <a:ea typeface="+mj-ea"/>
              <a:cs typeface="+mj-cs"/>
              <a:sym typeface="Century Gothic"/>
            </a:endParaRPr>
          </a:p>
          <a:p>
            <a:pPr lvl="1" marL="800100" indent="-342900" algn="just">
              <a:spcBef>
                <a:spcPts val="0"/>
              </a:spcBef>
              <a:buClr>
                <a:srgbClr val="262626"/>
              </a:buClr>
              <a:buSzPct val="100000"/>
              <a:buChar char="➢"/>
              <a:defRPr sz="2800">
                <a:solidFill>
                  <a:srgbClr val="003E6C"/>
                </a:solidFill>
              </a:defRPr>
            </a:pPr>
            <a:r>
              <a:t>Any Article 3 or 4 pension fund.</a:t>
            </a:r>
          </a:p>
          <a:p>
            <a:pPr marL="342900" indent="-342900" algn="just">
              <a:spcBef>
                <a:spcPts val="0"/>
              </a:spcBef>
              <a:buClr>
                <a:srgbClr val="262626"/>
              </a:buClr>
              <a:buSzPct val="100000"/>
              <a:buChar char="➢"/>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a:t>
            </a:r>
            <a:r>
              <a:rPr b="1"/>
              <a:t>Fund</a:t>
            </a:r>
            <a:r>
              <a:t>” or “</a:t>
            </a:r>
            <a:r>
              <a:rPr b="1"/>
              <a:t>Consolidated Fund</a:t>
            </a:r>
            <a:r>
              <a:t>”</a:t>
            </a:r>
          </a:p>
          <a:p>
            <a:pPr lvl="1" marL="800100" indent="-342900" algn="just">
              <a:spcBef>
                <a:spcPts val="0"/>
              </a:spcBef>
              <a:buClr>
                <a:srgbClr val="262626"/>
              </a:buClr>
              <a:buSzPct val="100000"/>
              <a:buChar char="➢"/>
              <a:defRPr sz="2800">
                <a:solidFill>
                  <a:srgbClr val="003E6C"/>
                </a:solidFill>
              </a:defRPr>
            </a:pPr>
            <a:r>
              <a:t>Newly Created Firefighters’ Pension Investment Fund (FPIF)</a:t>
            </a:r>
          </a:p>
          <a:p>
            <a:pPr lvl="1" marL="800100" indent="-342900" algn="just">
              <a:spcBef>
                <a:spcPts val="0"/>
              </a:spcBef>
              <a:buClr>
                <a:srgbClr val="262626"/>
              </a:buClr>
              <a:buSzPct val="100000"/>
              <a:buChar char="➢"/>
              <a:defRPr sz="2800">
                <a:solidFill>
                  <a:srgbClr val="003E6C"/>
                </a:solidFill>
              </a:defRPr>
            </a:pPr>
          </a:p>
          <a:p>
            <a:pPr marL="342900" indent="-342900" algn="just">
              <a:spcBef>
                <a:spcPts val="0"/>
              </a:spcBef>
              <a:buClr>
                <a:srgbClr val="262626"/>
              </a:buClr>
              <a:buSzPct val="100000"/>
              <a:buChar char="➢"/>
              <a:defRPr sz="2800">
                <a:solidFill>
                  <a:srgbClr val="003E6C"/>
                </a:solidFill>
              </a:defRPr>
            </a:pPr>
            <a:r>
              <a:t>“</a:t>
            </a:r>
            <a:r>
              <a:rPr b="1"/>
              <a:t>Participating Pension Fund</a:t>
            </a:r>
            <a:r>
              <a:t>”</a:t>
            </a:r>
          </a:p>
          <a:p>
            <a:pPr lvl="1" marL="800100" indent="-342900" algn="just">
              <a:spcBef>
                <a:spcPts val="0"/>
              </a:spcBef>
              <a:buClr>
                <a:srgbClr val="262626"/>
              </a:buClr>
              <a:buSzPct val="100000"/>
              <a:buChar char="➢"/>
              <a:defRPr sz="2800">
                <a:solidFill>
                  <a:srgbClr val="003E6C"/>
                </a:solidFill>
              </a:defRPr>
            </a:pPr>
            <a:r>
              <a:t>An Article 4 pension fund that has transferred its assets to the Consolidated Fund</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ext Placeholder 6"/>
          <p:cNvSpPr txBox="1"/>
          <p:nvPr>
            <p:ph type="body" idx="1"/>
          </p:nvPr>
        </p:nvSpPr>
        <p:spPr>
          <a:xfrm>
            <a:off x="1627321" y="1507065"/>
            <a:ext cx="9709272" cy="4849285"/>
          </a:xfrm>
          <a:prstGeom prst="rect">
            <a:avLst/>
          </a:prstGeom>
        </p:spPr>
        <p:txBody>
          <a:bodyPr/>
          <a:lstStyle/>
          <a:p>
            <a:pPr marL="342900" indent="-342900" algn="just">
              <a:spcBef>
                <a:spcPts val="0"/>
              </a:spcBef>
              <a:buClr>
                <a:srgbClr val="262626"/>
              </a:buClr>
              <a:buSzPct val="100000"/>
              <a:buChar char="➢"/>
              <a:defRPr sz="2800">
                <a:solidFill>
                  <a:srgbClr val="0070C0"/>
                </a:solidFill>
                <a:latin typeface="Times New Roman"/>
                <a:ea typeface="Times New Roman"/>
                <a:cs typeface="Times New Roman"/>
                <a:sym typeface="Times New Roman"/>
              </a:defRPr>
            </a:pPr>
            <a:r>
              <a:t>“</a:t>
            </a:r>
            <a:r>
              <a:rPr b="1">
                <a:solidFill>
                  <a:srgbClr val="003E6C"/>
                </a:solidFill>
                <a:latin typeface="+mj-lt"/>
                <a:ea typeface="+mj-ea"/>
                <a:cs typeface="+mj-cs"/>
                <a:sym typeface="Century Gothic"/>
              </a:rPr>
              <a:t>Transition Period</a:t>
            </a:r>
            <a:r>
              <a:rPr>
                <a:solidFill>
                  <a:srgbClr val="003E6C"/>
                </a:solidFill>
                <a:latin typeface="+mj-lt"/>
                <a:ea typeface="+mj-ea"/>
                <a:cs typeface="+mj-cs"/>
                <a:sym typeface="Century Gothic"/>
              </a:rPr>
              <a:t>”</a:t>
            </a:r>
            <a:endParaRPr>
              <a:solidFill>
                <a:srgbClr val="003E6C"/>
              </a:solidFill>
              <a:latin typeface="+mj-lt"/>
              <a:ea typeface="+mj-ea"/>
              <a:cs typeface="+mj-cs"/>
              <a:sym typeface="Century Gothic"/>
            </a:endParaRPr>
          </a:p>
          <a:p>
            <a:pPr lvl="1" marL="800100" indent="-342900" algn="just">
              <a:spcBef>
                <a:spcPts val="0"/>
              </a:spcBef>
              <a:buClr>
                <a:srgbClr val="262626"/>
              </a:buClr>
              <a:buSzPct val="100000"/>
              <a:buChar char="➢"/>
              <a:defRPr sz="2800">
                <a:solidFill>
                  <a:srgbClr val="003E6C"/>
                </a:solidFill>
              </a:defRPr>
            </a:pPr>
            <a:r>
              <a:t>Period during which pension fund assets, and the responsibility for custody and control of those assets, will be transferred from the transferor pension funds to the Consolidated Pension Fund Board (FPIF).</a:t>
            </a:r>
          </a:p>
          <a:p>
            <a:pPr lvl="1" marL="800100" indent="-342900" algn="just">
              <a:spcBef>
                <a:spcPts val="0"/>
              </a:spcBef>
              <a:buClr>
                <a:srgbClr val="262626"/>
              </a:buClr>
              <a:buSzPct val="100000"/>
              <a:buChar char="➢"/>
              <a:defRPr sz="2800">
                <a:solidFill>
                  <a:srgbClr val="003E6C"/>
                </a:solidFill>
              </a:defRPr>
            </a:pPr>
          </a:p>
          <a:p>
            <a:pPr lvl="1" marL="800100" indent="-342900" algn="just">
              <a:spcBef>
                <a:spcPts val="0"/>
              </a:spcBef>
              <a:buClr>
                <a:srgbClr val="262626"/>
              </a:buClr>
              <a:buSzPct val="100000"/>
              <a:buChar char="➢"/>
              <a:defRPr sz="2800">
                <a:solidFill>
                  <a:srgbClr val="003E6C"/>
                </a:solidFill>
              </a:defRPr>
            </a:pPr>
            <a:r>
              <a:t>The transition period has already commenced as of January 1, 2020 and will extend through July 1, 2022.</a:t>
            </a:r>
          </a:p>
        </p:txBody>
      </p:sp>
      <p:sp>
        <p:nvSpPr>
          <p:cNvPr id="233" name="Title 2"/>
          <p:cNvSpPr txBox="1"/>
          <p:nvPr>
            <p:ph type="title"/>
          </p:nvPr>
        </p:nvSpPr>
        <p:spPr>
          <a:xfrm>
            <a:off x="1627188" y="339725"/>
            <a:ext cx="10134601" cy="1001713"/>
          </a:xfrm>
          <a:prstGeom prst="rect">
            <a:avLst/>
          </a:prstGeom>
        </p:spPr>
        <p:txBody>
          <a:bodyPr/>
          <a:lstStyle>
            <a:lvl1pPr algn="ctr">
              <a:defRPr>
                <a:solidFill>
                  <a:srgbClr val="000000"/>
                </a:solidFill>
                <a:latin typeface="+mj-lt"/>
                <a:ea typeface="+mj-ea"/>
                <a:cs typeface="+mj-cs"/>
                <a:sym typeface="Century Gothic"/>
              </a:defRPr>
            </a:lvl1pPr>
          </a:lstStyle>
          <a:p>
            <a:pPr/>
            <a:r>
              <a:t>definitions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itle 1"/>
          <p:cNvSpPr txBox="1"/>
          <p:nvPr>
            <p:ph type="title"/>
          </p:nvPr>
        </p:nvSpPr>
        <p:spPr>
          <a:xfrm>
            <a:off x="1066800" y="642594"/>
            <a:ext cx="10058400" cy="1504988"/>
          </a:xfrm>
          <a:prstGeom prst="rect">
            <a:avLst/>
          </a:prstGeom>
        </p:spPr>
        <p:txBody>
          <a:bodyPr/>
          <a:lstStyle>
            <a:lvl1pPr algn="ctr">
              <a:defRPr>
                <a:solidFill>
                  <a:srgbClr val="000000"/>
                </a:solidFill>
              </a:defRPr>
            </a:lvl1pPr>
          </a:lstStyle>
          <a:p>
            <a:pPr/>
            <a:r>
              <a:t>Transfer of pension assets</a:t>
            </a:r>
          </a:p>
        </p:txBody>
      </p:sp>
      <p:grpSp>
        <p:nvGrpSpPr>
          <p:cNvPr id="242" name="Content Placeholder 2"/>
          <p:cNvGrpSpPr/>
          <p:nvPr/>
        </p:nvGrpSpPr>
        <p:grpSpPr>
          <a:xfrm>
            <a:off x="1683749" y="2247712"/>
            <a:ext cx="8824500" cy="1818563"/>
            <a:chOff x="0" y="0"/>
            <a:chExt cx="8824499" cy="1818562"/>
          </a:xfrm>
        </p:grpSpPr>
        <p:sp>
          <p:nvSpPr>
            <p:cNvPr id="236"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37" name="Rectangle"/>
            <p:cNvSpPr/>
            <p:nvPr/>
          </p:nvSpPr>
          <p:spPr>
            <a:xfrm>
              <a:off x="270885" y="307390"/>
              <a:ext cx="1276792" cy="1203783"/>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38" name="Circle"/>
            <p:cNvSpPr/>
            <p:nvPr/>
          </p:nvSpPr>
          <p:spPr>
            <a:xfrm>
              <a:off x="3502968" y="0"/>
              <a:ext cx="1818563" cy="1818563"/>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39" name="Rectangle"/>
            <p:cNvSpPr/>
            <p:nvPr/>
          </p:nvSpPr>
          <p:spPr>
            <a:xfrm>
              <a:off x="3771887" y="290612"/>
              <a:ext cx="1280727" cy="12373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40" name="Circle"/>
            <p:cNvSpPr/>
            <p:nvPr/>
          </p:nvSpPr>
          <p:spPr>
            <a:xfrm>
              <a:off x="7005937" y="0"/>
              <a:ext cx="1818563" cy="1818563"/>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41" name="Rectangle"/>
            <p:cNvSpPr/>
            <p:nvPr/>
          </p:nvSpPr>
          <p:spPr>
            <a:xfrm>
              <a:off x="7267302" y="346650"/>
              <a:ext cx="1281310" cy="1178688"/>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sp>
        <p:nvSpPr>
          <p:cNvPr id="243" name="Text Placeholder 6"/>
          <p:cNvSpPr txBox="1"/>
          <p:nvPr/>
        </p:nvSpPr>
        <p:spPr>
          <a:xfrm>
            <a:off x="641337" y="4256861"/>
            <a:ext cx="10923307" cy="190288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just" defTabSz="859536">
              <a:lnSpc>
                <a:spcPct val="88000"/>
              </a:lnSpc>
              <a:spcBef>
                <a:spcPts val="800"/>
              </a:spcBef>
              <a:defRPr sz="2068">
                <a:solidFill>
                  <a:srgbClr val="003E6C"/>
                </a:solidFill>
              </a:defRPr>
            </a:pPr>
            <a:r>
              <a:t>Upon the transfer of its pension assets to the FPIF, the transferor fund shall no longer exercise any investment authority or fiduciary responsibility over those pension assets.</a:t>
            </a:r>
            <a:endParaRPr sz="939"/>
          </a:p>
          <a:p>
            <a:pPr algn="ctr" defTabSz="859536">
              <a:lnSpc>
                <a:spcPct val="88000"/>
              </a:lnSpc>
              <a:spcBef>
                <a:spcPts val="800"/>
              </a:spcBef>
              <a:defRPr sz="3008">
                <a:solidFill>
                  <a:srgbClr val="003E6C"/>
                </a:solidFill>
              </a:defRPr>
            </a:pPr>
          </a:p>
          <a:p>
            <a:pPr algn="just" defTabSz="859536">
              <a:lnSpc>
                <a:spcPct val="88000"/>
              </a:lnSpc>
              <a:spcBef>
                <a:spcPts val="800"/>
              </a:spcBef>
              <a:defRPr sz="2068">
                <a:solidFill>
                  <a:srgbClr val="003E6C"/>
                </a:solidFill>
              </a:defRPr>
            </a:pPr>
            <a:r>
              <a:t>The FPIF has a 30-month period to transition the assets, no later than </a:t>
            </a:r>
            <a:r>
              <a:rPr b="1"/>
              <a:t>July 1, 2022. </a:t>
            </a:r>
            <a:endParaRPr sz="939"/>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le 1"/>
          <p:cNvSpPr txBox="1"/>
          <p:nvPr>
            <p:ph type="title"/>
          </p:nvPr>
        </p:nvSpPr>
        <p:spPr>
          <a:xfrm>
            <a:off x="1066800" y="642594"/>
            <a:ext cx="10058400" cy="1504988"/>
          </a:xfrm>
          <a:prstGeom prst="rect">
            <a:avLst/>
          </a:prstGeom>
        </p:spPr>
        <p:txBody>
          <a:bodyPr/>
          <a:lstStyle>
            <a:lvl1pPr algn="ctr">
              <a:defRPr>
                <a:solidFill>
                  <a:srgbClr val="000000"/>
                </a:solidFill>
              </a:defRPr>
            </a:lvl1pPr>
          </a:lstStyle>
          <a:p>
            <a:pPr/>
            <a:r>
              <a:t>Transfer of actuarial responsibility</a:t>
            </a:r>
          </a:p>
        </p:txBody>
      </p:sp>
      <p:grpSp>
        <p:nvGrpSpPr>
          <p:cNvPr id="252" name="Content Placeholder 2"/>
          <p:cNvGrpSpPr/>
          <p:nvPr/>
        </p:nvGrpSpPr>
        <p:grpSpPr>
          <a:xfrm>
            <a:off x="1683749" y="2247712"/>
            <a:ext cx="8824500" cy="1818563"/>
            <a:chOff x="0" y="0"/>
            <a:chExt cx="8824499" cy="1818562"/>
          </a:xfrm>
        </p:grpSpPr>
        <p:sp>
          <p:nvSpPr>
            <p:cNvPr id="246" name="Circle"/>
            <p:cNvSpPr/>
            <p:nvPr/>
          </p:nvSpPr>
          <p:spPr>
            <a:xfrm>
              <a:off x="0" y="0"/>
              <a:ext cx="1818563" cy="1818563"/>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47" name="Rectangle"/>
            <p:cNvSpPr/>
            <p:nvPr/>
          </p:nvSpPr>
          <p:spPr>
            <a:xfrm>
              <a:off x="270885" y="307390"/>
              <a:ext cx="1276792" cy="1203783"/>
            </a:xfrm>
            <a:prstGeom prst="rect">
              <a:avLst/>
            </a:prstGeom>
            <a:blipFill rotWithShape="1">
              <a:blip r:embed="rId2"/>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48" name="Circle"/>
            <p:cNvSpPr/>
            <p:nvPr/>
          </p:nvSpPr>
          <p:spPr>
            <a:xfrm>
              <a:off x="3502968" y="0"/>
              <a:ext cx="1818563" cy="1818563"/>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49" name="Rectangle"/>
            <p:cNvSpPr/>
            <p:nvPr/>
          </p:nvSpPr>
          <p:spPr>
            <a:xfrm>
              <a:off x="3771887" y="290612"/>
              <a:ext cx="1280727" cy="1237340"/>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50" name="Circle"/>
            <p:cNvSpPr/>
            <p:nvPr/>
          </p:nvSpPr>
          <p:spPr>
            <a:xfrm>
              <a:off x="7005937" y="0"/>
              <a:ext cx="1818563" cy="1818563"/>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sp>
          <p:nvSpPr>
            <p:cNvPr id="251" name="Rectangle"/>
            <p:cNvSpPr/>
            <p:nvPr/>
          </p:nvSpPr>
          <p:spPr>
            <a:xfrm>
              <a:off x="7267302" y="346650"/>
              <a:ext cx="1281310" cy="1178688"/>
            </a:xfrm>
            <a:prstGeom prst="rect">
              <a:avLst/>
            </a:prstGeom>
            <a:blipFill rotWithShape="1">
              <a:blip r:embed="rId4"/>
              <a:srcRect l="0" t="0" r="0" b="0"/>
              <a:stretch>
                <a:fillRect/>
              </a:stretch>
            </a:blipFill>
            <a:ln w="12700" cap="flat">
              <a:noFill/>
              <a:miter lim="400000"/>
            </a:ln>
            <a:effectLst/>
          </p:spPr>
          <p:txBody>
            <a:bodyPr wrap="square" lIns="45719" tIns="45719" rIns="45719" bIns="45719" numCol="1" anchor="t">
              <a:noAutofit/>
            </a:bodyPr>
            <a:lstStyle/>
            <a:p>
              <a:pPr>
                <a:lnSpc>
                  <a:spcPct val="110000"/>
                </a:lnSpc>
                <a:spcBef>
                  <a:spcPts val="900"/>
                </a:spcBef>
                <a:defRPr sz="1500"/>
              </a:pPr>
            </a:p>
          </p:txBody>
        </p:sp>
      </p:grpSp>
      <p:sp>
        <p:nvSpPr>
          <p:cNvPr id="253" name="Text Placeholder 6"/>
          <p:cNvSpPr txBox="1"/>
          <p:nvPr/>
        </p:nvSpPr>
        <p:spPr>
          <a:xfrm>
            <a:off x="641337" y="4256859"/>
            <a:ext cx="10923307" cy="226149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just" defTabSz="832104">
              <a:lnSpc>
                <a:spcPct val="88000"/>
              </a:lnSpc>
              <a:spcBef>
                <a:spcPts val="800"/>
              </a:spcBef>
              <a:defRPr sz="1820">
                <a:solidFill>
                  <a:srgbClr val="003E6C"/>
                </a:solidFill>
              </a:defRPr>
            </a:pPr>
            <a:r>
              <a:t>At the end of the transition period, the FPIF shall prepare an actuarial report for each local fund.</a:t>
            </a:r>
            <a:endParaRPr sz="819"/>
          </a:p>
          <a:p>
            <a:pPr algn="just" defTabSz="832104">
              <a:lnSpc>
                <a:spcPct val="88000"/>
              </a:lnSpc>
              <a:spcBef>
                <a:spcPts val="800"/>
              </a:spcBef>
              <a:defRPr sz="2912">
                <a:solidFill>
                  <a:srgbClr val="003E6C"/>
                </a:solidFill>
              </a:defRPr>
            </a:pPr>
          </a:p>
          <a:p>
            <a:pPr algn="just" defTabSz="832104">
              <a:lnSpc>
                <a:spcPct val="88000"/>
              </a:lnSpc>
              <a:spcBef>
                <a:spcPts val="800"/>
              </a:spcBef>
              <a:defRPr sz="1820">
                <a:solidFill>
                  <a:srgbClr val="003E6C"/>
                </a:solidFill>
              </a:defRPr>
            </a:pPr>
            <a:r>
              <a:t>The actuarial required contribution shall be submitted annually by FPIF to employers.</a:t>
            </a:r>
            <a:endParaRPr sz="819"/>
          </a:p>
          <a:p>
            <a:pPr algn="just" defTabSz="832104">
              <a:lnSpc>
                <a:spcPct val="88000"/>
              </a:lnSpc>
              <a:spcBef>
                <a:spcPts val="800"/>
              </a:spcBef>
              <a:defRPr sz="2912">
                <a:solidFill>
                  <a:srgbClr val="003E6C"/>
                </a:solidFill>
              </a:defRPr>
            </a:pPr>
          </a:p>
          <a:p>
            <a:pPr algn="just" defTabSz="832104">
              <a:lnSpc>
                <a:spcPct val="88000"/>
              </a:lnSpc>
              <a:spcBef>
                <a:spcPts val="800"/>
              </a:spcBef>
              <a:defRPr sz="1820">
                <a:solidFill>
                  <a:srgbClr val="003E6C"/>
                </a:solidFill>
              </a:defRPr>
            </a:pPr>
            <a:r>
              <a:t>Any assumption changes phased in over 3 years.</a:t>
            </a:r>
            <a:endParaRPr sz="819"/>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avonVTI">
  <a:themeElements>
    <a:clrScheme name="SavonVTI">
      <a:dk1>
        <a:srgbClr val="000000"/>
      </a:dk1>
      <a:lt1>
        <a:srgbClr val="000000"/>
      </a:lt1>
      <a:dk2>
        <a:srgbClr val="A7A7A7"/>
      </a:dk2>
      <a:lt2>
        <a:srgbClr val="535353"/>
      </a:lt2>
      <a:accent1>
        <a:srgbClr val="57903F"/>
      </a:accent1>
      <a:accent2>
        <a:srgbClr val="F03F2B"/>
      </a:accent2>
      <a:accent3>
        <a:srgbClr val="3488A0"/>
      </a:accent3>
      <a:accent4>
        <a:srgbClr val="F8D22F"/>
      </a:accent4>
      <a:accent5>
        <a:srgbClr val="5CC6D6"/>
      </a:accent5>
      <a:accent6>
        <a:srgbClr val="B8D233"/>
      </a:accent6>
      <a:hlink>
        <a:srgbClr val="0000FF"/>
      </a:hlink>
      <a:folHlink>
        <a:srgbClr val="FF00FF"/>
      </a:folHlink>
    </a:clrScheme>
    <a:fontScheme name="SavonVTI">
      <a:majorFont>
        <a:latin typeface="Century Gothic"/>
        <a:ea typeface="Century Gothic"/>
        <a:cs typeface="Century Gothic"/>
      </a:majorFont>
      <a:minorFont>
        <a:latin typeface="Helvetica"/>
        <a:ea typeface="Helvetica"/>
        <a:cs typeface="Helvetica"/>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avonVTI">
  <a:themeElements>
    <a:clrScheme name="SavonVTI">
      <a:dk1>
        <a:srgbClr val="000000"/>
      </a:dk1>
      <a:lt1>
        <a:srgbClr val="FFFFFF"/>
      </a:lt1>
      <a:dk2>
        <a:srgbClr val="A7A7A7"/>
      </a:dk2>
      <a:lt2>
        <a:srgbClr val="535353"/>
      </a:lt2>
      <a:accent1>
        <a:srgbClr val="57903F"/>
      </a:accent1>
      <a:accent2>
        <a:srgbClr val="F03F2B"/>
      </a:accent2>
      <a:accent3>
        <a:srgbClr val="3488A0"/>
      </a:accent3>
      <a:accent4>
        <a:srgbClr val="F8D22F"/>
      </a:accent4>
      <a:accent5>
        <a:srgbClr val="5CC6D6"/>
      </a:accent5>
      <a:accent6>
        <a:srgbClr val="B8D233"/>
      </a:accent6>
      <a:hlink>
        <a:srgbClr val="0000FF"/>
      </a:hlink>
      <a:folHlink>
        <a:srgbClr val="FF00FF"/>
      </a:folHlink>
    </a:clrScheme>
    <a:fontScheme name="SavonVTI">
      <a:majorFont>
        <a:latin typeface="Century Gothic"/>
        <a:ea typeface="Century Gothic"/>
        <a:cs typeface="Century Gothic"/>
      </a:majorFont>
      <a:minorFont>
        <a:latin typeface="Helvetica"/>
        <a:ea typeface="Helvetica"/>
        <a:cs typeface="Helvetica"/>
      </a:minorFont>
    </a:fontScheme>
    <a:fmtScheme name="Savon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12700" dir="5400000">
              <a:srgbClr val="000000">
                <a:alpha val="63000"/>
              </a:srgbClr>
            </a:outerShdw>
          </a:effectLst>
        </a:effectStyle>
        <a:effectStyle>
          <a:effectLst>
            <a:outerShdw sx="100000" sy="100000" kx="0" ky="0" algn="b" rotWithShape="0" blurRad="38100" dist="12700" dir="5400000">
              <a:srgbClr val="000000">
                <a:alpha val="63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outerShdw sx="100000" sy="100000" kx="0" ky="0" algn="b" rotWithShape="0" blurRad="38100" dist="12700" dir="5400000">
            <a:srgbClr val="000000">
              <a:alpha val="63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